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9" r:id="rId4"/>
    <p:sldId id="257" r:id="rId5"/>
    <p:sldId id="256" r:id="rId6"/>
    <p:sldId id="261" r:id="rId7"/>
    <p:sldId id="262" r:id="rId8"/>
    <p:sldId id="260" r:id="rId9"/>
    <p:sldId id="263" r:id="rId10"/>
    <p:sldId id="265" r:id="rId11"/>
  </p:sldIdLst>
  <p:sldSz cx="12192000" cy="6858000"/>
  <p:notesSz cx="6858000" cy="952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1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8919F-4713-021D-BFED-3DD658F86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012943-2446-FB5A-F167-CBFAABFA0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B71A4-E99B-C5B4-AA05-2338189AB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390F-2B2E-485E-A172-5B93FF79947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98403-6835-7B4B-CD77-91646290A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D1576-77B0-01A4-6CD3-D0171AAAB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2C45-B1A0-4437-95A0-0564685161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43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E6713-6531-49D2-B30E-B36492E2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828FF-8865-F95C-4E7C-E1B37D2BB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DB576-5AC4-F208-2C39-35A71824C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390F-2B2E-485E-A172-5B93FF79947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E2AB3-A406-0FBD-2015-1703FDA94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3A78D-46CE-AFBB-23EC-780E3D280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2C45-B1A0-4437-95A0-0564685161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64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0295ED-95AC-7700-9ED5-0DEFD77BD8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65D259-57AF-D273-59D0-7B226AD24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FC2F6-3F3D-D933-D6B5-54969A2D2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390F-2B2E-485E-A172-5B93FF79947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55D61-1891-5118-2F33-63EB4B4F5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C9C18-A63A-22F4-EE76-26AC21250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2C45-B1A0-4437-95A0-0564685161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05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C69EC-14C6-4A62-501C-FB0FB293E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FA59D-2813-D4D6-E866-429E5CAC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D6B70-3065-8816-7744-71DF1C61A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390F-2B2E-485E-A172-5B93FF79947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FACC4-32AB-DF93-4E16-7221A81DD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3B535-E702-B234-5084-EE3ABFAB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2C45-B1A0-4437-95A0-0564685161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97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95ACF-0CBC-9255-5928-0C3F7075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A4B58-FC88-1F15-BF2D-98468AD38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FB4C6-772E-4225-CC21-19AE91686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390F-2B2E-485E-A172-5B93FF79947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C8F7A-A47E-7FB7-EBFA-8DBB27C32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A6842-9CA2-2113-2E1A-B48D69479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2C45-B1A0-4437-95A0-0564685161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42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44072-3358-597D-7D08-42CA33058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5BDB0-0FB2-E019-35E3-B6FB906F2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99B2AB-82DF-D1BD-3990-F10E2183B8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DF9FF-E505-AC27-3A92-BFA61FB4B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390F-2B2E-485E-A172-5B93FF79947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A5495-2698-E7D3-F783-55467FD42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B3F49-D2ED-5775-871D-B1DE899CE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2C45-B1A0-4437-95A0-0564685161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0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528C1-1809-A117-5EA6-31A7F8C22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16B99-9FD4-C4E6-A8C9-AD11CBC41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CEE2A-C50B-B798-0B61-C3B319E44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84DBB-1459-0944-BB37-4507669E52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3D3694-43C6-4450-BFDF-A52BB48BA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4D97B-9441-8F41-0973-4492928B7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390F-2B2E-485E-A172-5B93FF79947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A95CEF-EE7A-B16D-EE43-BB2D6A517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53BE55-DFCF-1EFF-1F87-21F4F3504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2C45-B1A0-4437-95A0-0564685161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95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DA7C-C30A-C292-9C1A-3879353C6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F04177-96A0-E085-A41D-B154BD257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390F-2B2E-485E-A172-5B93FF79947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1EFDF3-6CDB-AB63-489C-70263B10B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F8E60A-B00D-9F17-0721-C75A9C541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2C45-B1A0-4437-95A0-0564685161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29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BC35C9-8830-3B55-3B08-90FB279F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390F-2B2E-485E-A172-5B93FF79947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E0495-0549-DB62-2307-9B6290558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0C7B0B-8940-1C7D-85F3-A1B39813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2C45-B1A0-4437-95A0-0564685161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74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7B60D-9430-DFCD-B16F-0FABAC351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01DE4-5D26-20E3-5CE1-B8745E1B3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B546C9-CD8E-8AC4-56C1-36B7A15A8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0C928-8909-4152-C1A9-295E53CE4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390F-2B2E-485E-A172-5B93FF79947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D3DC06-0A62-AD30-EC40-6873BEE9D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6C06B-CB40-479D-60B4-B62EC44C4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2C45-B1A0-4437-95A0-0564685161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66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FF08-0171-34AD-D2E1-CDD281326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9AA319-30D0-00E3-366C-BE876C8666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1E1B2B-A42F-29E1-AA43-FD6AAFE3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11809-A310-E24B-0B0C-B2D511845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390F-2B2E-485E-A172-5B93FF79947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7E9BF-EAC8-FEB4-9CB9-A356E2B7B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3C6D06-A545-1F25-A92B-BF2FB2C1F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2C45-B1A0-4437-95A0-0564685161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29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E862B2-8AD4-4733-2804-F0770807B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74B15-EA5D-67F7-B18B-1DB22A81D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9F2E7-295B-71B4-D23F-CFCD00B3C9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F390F-2B2E-485E-A172-5B93FF79947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88A26-9455-3B90-66FB-5153BD43F7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56D45-7945-0A23-C573-E375AF210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02C45-B1A0-4437-95A0-0564685161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4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20810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urchofengland.org/sites/default/files/2022-05/CCB_Lighting_guidance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ergysavingtrust.org.uk/advice/lighting" TargetMode="External"/><Relationship Id="rId2" Type="http://schemas.openxmlformats.org/officeDocument/2006/relationships/hyperlink" Target="https://www.churchofengland.org/sites/default/files/2022-05/CCB_Lighting_guidance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yco.co.uk/" TargetMode="External"/><Relationship Id="rId4" Type="http://schemas.openxmlformats.org/officeDocument/2006/relationships/hyperlink" Target="mailto:dac@cofebirmingham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FCAE20B-CFC8-F423-7BFB-A8A8A50BF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2"/>
            <a:ext cx="6281928" cy="4135437"/>
          </a:xfrm>
        </p:spPr>
        <p:txBody>
          <a:bodyPr>
            <a:normAutofit/>
          </a:bodyPr>
          <a:lstStyle/>
          <a:p>
            <a:pPr algn="l"/>
            <a:r>
              <a:rPr lang="en-GB" sz="16600" b="1" dirty="0">
                <a:solidFill>
                  <a:schemeClr val="accent2"/>
                </a:solidFill>
              </a:rPr>
              <a:t>LEDS</a:t>
            </a:r>
          </a:p>
        </p:txBody>
      </p:sp>
      <p:sp>
        <p:nvSpPr>
          <p:cNvPr id="21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3F27212-01AA-EABC-A134-D8F8B7288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92278" y="1232452"/>
            <a:ext cx="3336236" cy="3850919"/>
          </a:xfrm>
        </p:spPr>
        <p:txBody>
          <a:bodyPr anchor="b">
            <a:normAutofit/>
          </a:bodyPr>
          <a:lstStyle/>
          <a:p>
            <a:pPr algn="l"/>
            <a:r>
              <a:rPr lang="en-GB" sz="5400" dirty="0">
                <a:solidFill>
                  <a:srgbClr val="FFFFFF"/>
                </a:solidFill>
              </a:rPr>
              <a:t>The Ultimate No-Brainer</a:t>
            </a: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30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18659-5A03-79BC-DAD2-24B3B86B5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2"/>
            <a:ext cx="6281928" cy="4135437"/>
          </a:xfrm>
        </p:spPr>
        <p:txBody>
          <a:bodyPr>
            <a:normAutofit/>
          </a:bodyPr>
          <a:lstStyle/>
          <a:p>
            <a:pPr algn="l"/>
            <a:r>
              <a:rPr lang="en-GB" sz="6600" cap="all" dirty="0"/>
              <a:t>Thank you </a:t>
            </a:r>
            <a:br>
              <a:rPr lang="en-GB" sz="6600" strike="sngStrike" cap="all" dirty="0"/>
            </a:br>
            <a:endParaRPr lang="en-GB" sz="6600" strike="sngStrike" cap="all" dirty="0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495338-D7CD-764D-D734-C696FE4CAF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8114" y="1232452"/>
            <a:ext cx="3200400" cy="3850919"/>
          </a:xfrm>
        </p:spPr>
        <p:txBody>
          <a:bodyPr anchor="b">
            <a:normAutofit/>
          </a:bodyPr>
          <a:lstStyle/>
          <a:p>
            <a:pPr algn="l"/>
            <a:r>
              <a:rPr lang="en-GB" sz="4800" dirty="0">
                <a:solidFill>
                  <a:srgbClr val="FFFFFF"/>
                </a:solidFill>
              </a:rPr>
              <a:t>Any Questions?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6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7C59BEC-C4CC-4741-B975-08C543178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72DEF309-605D-4117-9340-6D589B6C3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986173" flipV="1">
            <a:off x="3930947" y="651615"/>
            <a:ext cx="4083433" cy="408343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EBC330-8B99-E912-652D-DF952A493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r>
              <a:rPr lang="en-GB"/>
              <a:t>What are LEDs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1E732-2F85-3519-D7F2-11D8C9260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r>
              <a:rPr lang="en-GB" sz="2000" b="0" i="0" dirty="0">
                <a:effectLst/>
                <a:latin typeface="ReithSans"/>
              </a:rPr>
              <a:t>The electrical energy in incandescent bulbs must be converted into heat before light can be produced. </a:t>
            </a:r>
          </a:p>
          <a:p>
            <a:r>
              <a:rPr lang="en-GB" sz="2000" b="0" i="0" dirty="0">
                <a:effectLst/>
                <a:latin typeface="ReithSans"/>
              </a:rPr>
              <a:t>Light Emitting Diodes (LEDs) are able to transform electrical energy directly into light energy.</a:t>
            </a:r>
          </a:p>
          <a:p>
            <a:r>
              <a:rPr lang="en-GB" sz="2000" b="0" i="0" dirty="0">
                <a:effectLst/>
                <a:latin typeface="ReithSans"/>
              </a:rPr>
              <a:t>They convert 95% of electricity used into li</a:t>
            </a:r>
            <a:r>
              <a:rPr lang="en-GB" sz="2000" dirty="0">
                <a:latin typeface="ReithSans"/>
              </a:rPr>
              <a:t>ght and only 5% into heat</a:t>
            </a:r>
            <a:endParaRPr lang="en-GB" sz="2000" b="0" i="0" dirty="0">
              <a:effectLst/>
              <a:latin typeface="ReithSans"/>
            </a:endParaRPr>
          </a:p>
          <a:p>
            <a:r>
              <a:rPr lang="en-GB" sz="2000" dirty="0">
                <a:latin typeface="ReithSans"/>
              </a:rPr>
              <a:t>LEDs use up to 90% less energy than incandescent bulbs and up to 60% less than fluorescent lighting</a:t>
            </a:r>
          </a:p>
          <a:p>
            <a:r>
              <a:rPr lang="en-GB" sz="2000" dirty="0">
                <a:latin typeface="ReithSans"/>
              </a:rPr>
              <a:t>They contain no harmful chemicals such as those used in fluorescent lights</a:t>
            </a:r>
            <a:endParaRPr lang="en-GB" sz="200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77008" y="5228027"/>
            <a:ext cx="1107241" cy="10772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Hanging light bulb on">
            <a:extLst>
              <a:ext uri="{FF2B5EF4-FFF2-40B4-BE49-F238E27FC236}">
                <a16:creationId xmlns:a16="http://schemas.microsoft.com/office/drawing/2014/main" id="{E4879EEB-7F88-17F1-D225-85C24BF918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9"/>
          <a:stretch/>
        </p:blipFill>
        <p:spPr>
          <a:xfrm>
            <a:off x="7109962" y="3157350"/>
            <a:ext cx="4221597" cy="2994067"/>
          </a:xfrm>
          <a:custGeom>
            <a:avLst/>
            <a:gdLst/>
            <a:ahLst/>
            <a:cxnLst/>
            <a:rect l="l" t="t" r="r" b="b"/>
            <a:pathLst>
              <a:path w="4221597" h="4303912">
                <a:moveTo>
                  <a:pt x="126986" y="0"/>
                </a:moveTo>
                <a:lnTo>
                  <a:pt x="4094611" y="0"/>
                </a:lnTo>
                <a:cubicBezTo>
                  <a:pt x="4164743" y="0"/>
                  <a:pt x="4221597" y="56854"/>
                  <a:pt x="4221597" y="126986"/>
                </a:cubicBezTo>
                <a:lnTo>
                  <a:pt x="4221597" y="4176926"/>
                </a:lnTo>
                <a:cubicBezTo>
                  <a:pt x="4221597" y="4247058"/>
                  <a:pt x="4164743" y="4303912"/>
                  <a:pt x="4094611" y="4303912"/>
                </a:cubicBezTo>
                <a:lnTo>
                  <a:pt x="126986" y="4303912"/>
                </a:lnTo>
                <a:cubicBezTo>
                  <a:pt x="56854" y="4303912"/>
                  <a:pt x="0" y="4247058"/>
                  <a:pt x="0" y="4176926"/>
                </a:cubicBezTo>
                <a:lnTo>
                  <a:pt x="0" y="126986"/>
                </a:lnTo>
                <a:cubicBezTo>
                  <a:pt x="0" y="56854"/>
                  <a:pt x="56854" y="0"/>
                  <a:pt x="12698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2490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quivalent wattage 443915">
            <a:extLst>
              <a:ext uri="{FF2B5EF4-FFF2-40B4-BE49-F238E27FC236}">
                <a16:creationId xmlns:a16="http://schemas.microsoft.com/office/drawing/2014/main" id="{B51E2116-C124-1429-5B75-3C098D319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89" y="1355472"/>
            <a:ext cx="10710153" cy="498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990E17-305C-E027-9586-E3516C138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309"/>
            <a:ext cx="10241604" cy="756882"/>
          </a:xfrm>
        </p:spPr>
        <p:txBody>
          <a:bodyPr/>
          <a:lstStyle/>
          <a:p>
            <a:r>
              <a:rPr lang="en-GB" dirty="0"/>
              <a:t>Comparison of light bulbs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CDCD7-0533-2776-B6F1-F394CA209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088" y="1355471"/>
            <a:ext cx="10710153" cy="498696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35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5860F4-D160-9837-3F9D-72B07DD8B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Cost, Energy and Maintenance Savings</a:t>
            </a: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8865-77A4-D669-3088-A21C5EC81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endParaRPr lang="en-GB" sz="2400" dirty="0"/>
          </a:p>
          <a:p>
            <a:r>
              <a:rPr lang="en-GB" sz="2400" dirty="0"/>
              <a:t>Installing LEDs will definitely reduce your electricity usage</a:t>
            </a:r>
          </a:p>
          <a:p>
            <a:r>
              <a:rPr lang="en-GB" sz="2400" dirty="0"/>
              <a:t>LEDs last much longer than other bulbs</a:t>
            </a:r>
          </a:p>
          <a:p>
            <a:pPr marL="800100" indent="-342900" rtl="0" eaLnBrk="1" latinLnBrk="0" hangingPunct="1">
              <a:spcBef>
                <a:spcPts val="500"/>
              </a:spcBef>
              <a:spcAft>
                <a:spcPts val="0"/>
              </a:spcAft>
              <a:buClrTx/>
              <a:buSzPts val="2400"/>
              <a:buFont typeface="Courier New" panose="02070309020205020404" pitchFamily="49" charset="0"/>
              <a:buChar char="o"/>
            </a:pPr>
            <a:r>
              <a:rPr lang="en-GB" sz="2400" kern="1200" dirty="0">
                <a:effectLst/>
                <a:latin typeface="Calibri" panose="020F0502020204030204" pitchFamily="34" charset="0"/>
                <a:ea typeface="+mn-ea"/>
                <a:cs typeface="+mn-cs"/>
              </a:rPr>
              <a:t>100 watt incandescent bulbs last approx. 1000 operational hours</a:t>
            </a:r>
            <a:endParaRPr lang="en-GB" sz="2400" dirty="0">
              <a:effectLst/>
            </a:endParaRPr>
          </a:p>
          <a:p>
            <a:pPr marL="800100" indent="-342900" rtl="0" eaLnBrk="1" latinLnBrk="0" hangingPunct="1">
              <a:spcBef>
                <a:spcPts val="5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400" kern="1200" dirty="0">
                <a:effectLst/>
                <a:latin typeface="Calibri" panose="020F0502020204030204" pitchFamily="34" charset="0"/>
                <a:ea typeface="+mn-ea"/>
                <a:cs typeface="+mn-cs"/>
              </a:rPr>
              <a:t>Fluorescent lamps last approx. 15,000 operational hours</a:t>
            </a:r>
            <a:endParaRPr lang="en-GB" sz="2400" dirty="0">
              <a:effectLst/>
            </a:endParaRPr>
          </a:p>
          <a:p>
            <a:pPr marL="800100" indent="-342900" rtl="0" eaLnBrk="1" latinLnBrk="0" hangingPunct="1">
              <a:spcBef>
                <a:spcPts val="5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400" kern="12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LEDs last approximately 50,000 – 75,000 operational hours </a:t>
            </a:r>
          </a:p>
          <a:p>
            <a:pPr marL="800100" indent="-342900" rtl="0" eaLnBrk="1" latinLnBrk="0" hangingPunct="1">
              <a:spcBef>
                <a:spcPts val="5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400" dirty="0"/>
              <a:t>LEDS need replacing far less frequently</a:t>
            </a:r>
          </a:p>
          <a:p>
            <a:r>
              <a:rPr lang="en-GB" sz="2400" dirty="0"/>
              <a:t>Less frequent replacement means less maintenance and a reduction in manufacturing, transportation and use of raw materials </a:t>
            </a:r>
            <a:r>
              <a:rPr lang="en-GB" sz="2400" b="1" dirty="0">
                <a:solidFill>
                  <a:schemeClr val="accent2"/>
                </a:solidFill>
                <a:sym typeface="Symbol" panose="05050102010706020507" pitchFamily="18" charset="2"/>
              </a:rPr>
              <a:t> </a:t>
            </a:r>
          </a:p>
          <a:p>
            <a:pPr marL="0" indent="0">
              <a:buNone/>
            </a:pPr>
            <a:r>
              <a:rPr lang="en-GB" sz="2400" b="1" dirty="0">
                <a:solidFill>
                  <a:schemeClr val="accent2"/>
                </a:solidFill>
                <a:sym typeface="Symbol" panose="05050102010706020507" pitchFamily="18" charset="2"/>
              </a:rPr>
              <a:t>			reduced carbon footprint</a:t>
            </a:r>
            <a:endParaRPr lang="en-GB" sz="2400" b="1" dirty="0">
              <a:solidFill>
                <a:schemeClr val="accent2"/>
              </a:solidFill>
            </a:endParaRPr>
          </a:p>
          <a:p>
            <a:endParaRPr lang="en-GB" sz="1500" dirty="0"/>
          </a:p>
          <a:p>
            <a:pPr marL="457200" lvl="1" indent="0">
              <a:buNone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78543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C44264-C32E-D575-C0DA-0A927F062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4703066" cy="3507405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Fewer replacements are also good for health and safety, especially in churches with high ceilings or where scaffolding may be needed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CD1D81-77E1-F583-D7F4-85BD732249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-1" b="302"/>
          <a:stretch/>
        </p:blipFill>
        <p:spPr>
          <a:xfrm>
            <a:off x="5540593" y="1036426"/>
            <a:ext cx="5472824" cy="5456287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76291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B3182C-0658-FACD-103C-BBAC13777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Some Drawbacks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F039F-C964-A7BB-8D44-FFAAF5D30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LEDs are more expensive than ordinary bulbs</a:t>
            </a:r>
          </a:p>
          <a:p>
            <a:r>
              <a:rPr lang="en-GB" dirty="0"/>
              <a:t>Not all fittings, especially heritage fittings in listed buildings are suitable</a:t>
            </a:r>
          </a:p>
          <a:p>
            <a:r>
              <a:rPr lang="en-GB" dirty="0"/>
              <a:t>Changing fittings may involve the use of scaffolding or rewiring</a:t>
            </a:r>
          </a:p>
          <a:p>
            <a:r>
              <a:rPr lang="en-GB" dirty="0"/>
              <a:t>Some churches may be unable to afford the cost – but possible to run funding schemes e.g. at St Peter’s we asked members of the congregation to donate the cost of one bulb</a:t>
            </a:r>
          </a:p>
        </p:txBody>
      </p:sp>
    </p:spTree>
    <p:extLst>
      <p:ext uri="{BB962C8B-B14F-4D97-AF65-F5344CB8AC3E}">
        <p14:creationId xmlns:p14="http://schemas.microsoft.com/office/powerpoint/2010/main" val="2085494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3DFFB2-CF10-912A-D87E-DD7707248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How to set about it	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1E668-7261-25B5-43D1-1301CC68F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Plan well – contact the Church of England Birmingham’s lighting adviser Tim Bowden – through Ben Smith, the DAC Secretary </a:t>
            </a:r>
          </a:p>
          <a:p>
            <a:r>
              <a:rPr lang="en-GB" sz="3200" dirty="0"/>
              <a:t>Read the CCB lighting guidance on the Church of England website </a:t>
            </a:r>
            <a:r>
              <a:rPr lang="en-GB" sz="3200" u="sng" dirty="0">
                <a:solidFill>
                  <a:schemeClr val="accent1"/>
                </a:solidFill>
                <a:latin typeface="Calibri" panose="020F0502020204030204" pitchFamily="34" charset="0"/>
              </a:rPr>
              <a:t>htt</a:t>
            </a:r>
            <a:r>
              <a:rPr lang="en-GB" sz="3200" kern="1200" dirty="0">
                <a:effectLst/>
                <a:latin typeface="Calibri" panose="020F0502020204030204" pitchFamily="34" charset="0"/>
                <a:ea typeface="+mn-ea"/>
                <a:cs typeface="+mn-cs"/>
                <a:hlinkClick r:id="rId2"/>
              </a:rPr>
              <a:t>ps://www.churchofengland.org/sites/default/files/2022-05/CCB_Lighting_guidance.pdf</a:t>
            </a:r>
            <a:endParaRPr lang="en-GB" sz="3200" dirty="0">
              <a:effectLst/>
            </a:endParaRPr>
          </a:p>
          <a:p>
            <a:r>
              <a:rPr lang="en-GB" sz="3200" dirty="0"/>
              <a:t>Consider the age of your fittings – it might be more cost effective in the long run to replace fittings near the end of their life</a:t>
            </a:r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918879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04C51BC-D564-7FC2-836C-0EC9B2AE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 dirty="0"/>
              <a:t>Some further information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572A8B-CC07-50B1-A325-3095B6574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fontScale="55000" lnSpcReduction="20000"/>
          </a:bodyPr>
          <a:lstStyle/>
          <a:p>
            <a:endParaRPr lang="en-GB" dirty="0"/>
          </a:p>
          <a:p>
            <a:r>
              <a:rPr lang="en-GB" sz="4100" dirty="0"/>
              <a:t>Outside lights and floodlights can also be replaced by LEDS</a:t>
            </a:r>
          </a:p>
          <a:p>
            <a:r>
              <a:rPr lang="en-GB" sz="4100" dirty="0"/>
              <a:t>Existing fluorescent lighting can usually be easily replaced</a:t>
            </a:r>
          </a:p>
          <a:p>
            <a:r>
              <a:rPr lang="en-GB" sz="4100" dirty="0"/>
              <a:t>If you are making changes, consider installing sensors in toilets, kitchens and hallways to make further savings </a:t>
            </a:r>
          </a:p>
          <a:p>
            <a:r>
              <a:rPr lang="en-GB" sz="4100" dirty="0"/>
              <a:t>Buy good quality bulbs for the longest life – particularly in difficult to reach spaces</a:t>
            </a:r>
          </a:p>
          <a:p>
            <a:r>
              <a:rPr lang="en-GB" sz="4100" dirty="0"/>
              <a:t>Research bulb suppliers and buy all bulbs the same</a:t>
            </a:r>
          </a:p>
          <a:p>
            <a:r>
              <a:rPr lang="en-GB" sz="4100" dirty="0"/>
              <a:t>Buy a good brand – Phillips, Osram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6400" dirty="0">
                <a:solidFill>
                  <a:schemeClr val="accent2"/>
                </a:solidFill>
              </a:rPr>
              <a:t>Remember - though the initial cost may be high, your investment will soon be repaid</a:t>
            </a:r>
          </a:p>
        </p:txBody>
      </p:sp>
    </p:spTree>
    <p:extLst>
      <p:ext uri="{BB962C8B-B14F-4D97-AF65-F5344CB8AC3E}">
        <p14:creationId xmlns:p14="http://schemas.microsoft.com/office/powerpoint/2010/main" val="1042161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5D641D-0A7D-066F-3ACE-6944EDA1B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5400" dirty="0"/>
              <a:t>Useful websites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E15F0-857D-86B0-4FAF-FF059995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228600" indent="-2286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ts val="2800"/>
              <a:buFont typeface="Arial" panose="020B0604020202020204" pitchFamily="34" charset="0"/>
              <a:buChar char="•"/>
            </a:pPr>
            <a:r>
              <a:rPr lang="en-GB" sz="3200" kern="1200" dirty="0">
                <a:effectLst/>
                <a:latin typeface="Calibri" panose="020F0502020204030204" pitchFamily="34" charset="0"/>
                <a:ea typeface="+mn-ea"/>
                <a:cs typeface="+mn-cs"/>
                <a:hlinkClick r:id="rId2"/>
              </a:rPr>
              <a:t>https://www.churchofengland.org/sites/default/files/2022-05/CCB_Lighting_guidance.pdf</a:t>
            </a:r>
            <a:endParaRPr lang="en-GB" sz="3200" kern="1200" dirty="0">
              <a:effectLst/>
              <a:latin typeface="Calibri" panose="020F0502020204030204" pitchFamily="34" charset="0"/>
              <a:ea typeface="+mn-ea"/>
              <a:cs typeface="+mn-cs"/>
            </a:endParaRPr>
          </a:p>
          <a:p>
            <a:pPr marL="228600" indent="-228600" rtl="0" eaLnBrk="1" latinLnBrk="0" hangingPunct="1">
              <a:spcBef>
                <a:spcPts val="1000"/>
              </a:spcBef>
              <a:spcAft>
                <a:spcPts val="0"/>
              </a:spcAft>
            </a:pPr>
            <a:r>
              <a:rPr lang="en-GB" sz="3200" b="0" i="0" kern="1200" dirty="0">
                <a:effectLst/>
                <a:latin typeface="Arial" panose="020B0604020202020204" pitchFamily="34" charset="0"/>
                <a:ea typeface="+mn-ea"/>
                <a:cs typeface="+mn-cs"/>
                <a:hlinkClick r:id="rId3"/>
              </a:rPr>
              <a:t>https://energysavingtrust.org.uk/advice/lighting</a:t>
            </a:r>
            <a:endParaRPr lang="en-GB" sz="3200" dirty="0">
              <a:effectLst/>
            </a:endParaRPr>
          </a:p>
          <a:p>
            <a:pPr marL="228600" indent="-2286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ts val="2800"/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</a:rPr>
              <a:t>Ben Smith Diocesan Property team - </a:t>
            </a:r>
            <a:r>
              <a:rPr lang="en-GB" sz="3200" dirty="0">
                <a:latin typeface="Calibri" panose="020F0502020204030204" pitchFamily="34" charset="0"/>
                <a:hlinkClick r:id="rId4"/>
              </a:rPr>
              <a:t>dac@cofebirmingham.com</a:t>
            </a:r>
            <a:endParaRPr lang="en-GB" sz="3200" dirty="0">
              <a:latin typeface="Calibri" panose="020F0502020204030204" pitchFamily="34" charset="0"/>
            </a:endParaRPr>
          </a:p>
          <a:p>
            <a:pPr marL="228600" indent="-2286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ts val="2800"/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  <a:hlinkClick r:id="rId5"/>
              </a:rPr>
              <a:t>www.lyco.co.uk</a:t>
            </a:r>
            <a:r>
              <a:rPr lang="en-GB" sz="3200" dirty="0">
                <a:latin typeface="Calibri" panose="020F0502020204030204" pitchFamily="34" charset="0"/>
              </a:rPr>
              <a:t>   Bulk lighting supplier</a:t>
            </a:r>
          </a:p>
          <a:p>
            <a:pPr marL="228600" indent="-2286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ts val="2800"/>
              <a:buFont typeface="Arial" panose="020B0604020202020204" pitchFamily="34" charset="0"/>
              <a:buChar char="•"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928203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499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ReithSans</vt:lpstr>
      <vt:lpstr>Office Theme</vt:lpstr>
      <vt:lpstr>LEDS</vt:lpstr>
      <vt:lpstr>What are LEDs</vt:lpstr>
      <vt:lpstr>Comparison of light bulbs and outputs</vt:lpstr>
      <vt:lpstr>Cost, Energy and Maintenance Savings</vt:lpstr>
      <vt:lpstr>Fewer replacements are also good for health and safety, especially in churches with high ceilings or where scaffolding may be needed</vt:lpstr>
      <vt:lpstr>Some Drawbacks</vt:lpstr>
      <vt:lpstr>How to set about it </vt:lpstr>
      <vt:lpstr>Some further information</vt:lpstr>
      <vt:lpstr>Useful websites</vt:lpstr>
      <vt:lpstr>Thank you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LEDS</dc:title>
  <dc:creator>Sheena Heaton</dc:creator>
  <cp:lastModifiedBy>Sheena Heaton</cp:lastModifiedBy>
  <cp:revision>2</cp:revision>
  <cp:lastPrinted>2023-04-20T16:43:03Z</cp:lastPrinted>
  <dcterms:created xsi:type="dcterms:W3CDTF">2023-04-18T15:04:27Z</dcterms:created>
  <dcterms:modified xsi:type="dcterms:W3CDTF">2023-04-20T17:59:39Z</dcterms:modified>
</cp:coreProperties>
</file>