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8" r:id="rId2"/>
    <p:sldId id="545" r:id="rId3"/>
    <p:sldId id="541" r:id="rId4"/>
    <p:sldId id="543" r:id="rId5"/>
    <p:sldId id="544" r:id="rId6"/>
    <p:sldId id="553" r:id="rId7"/>
    <p:sldId id="539" r:id="rId8"/>
    <p:sldId id="554" r:id="rId9"/>
    <p:sldId id="557" r:id="rId10"/>
    <p:sldId id="556" r:id="rId11"/>
    <p:sldId id="540" r:id="rId12"/>
    <p:sldId id="551" r:id="rId13"/>
    <p:sldId id="546" r:id="rId14"/>
    <p:sldId id="547" r:id="rId15"/>
    <p:sldId id="552" r:id="rId16"/>
    <p:sldId id="548" r:id="rId17"/>
    <p:sldId id="549" r:id="rId18"/>
    <p:sldId id="559" r:id="rId19"/>
    <p:sldId id="5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F72"/>
    <a:srgbClr val="9699CC"/>
    <a:srgbClr val="909CB9"/>
    <a:srgbClr val="5F4797"/>
    <a:srgbClr val="58A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7"/>
    <p:restoredTop sz="94242" autoAdjust="0"/>
  </p:normalViewPr>
  <p:slideViewPr>
    <p:cSldViewPr snapToGrid="0" snapToObjects="1">
      <p:cViewPr varScale="1">
        <p:scale>
          <a:sx n="83" d="100"/>
          <a:sy n="83" d="100"/>
        </p:scale>
        <p:origin x="120" y="20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58" d="100"/>
          <a:sy n="158" d="100"/>
        </p:scale>
        <p:origin x="43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27-4479-8012-42F486AF89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27-4479-8012-42F486AF89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27-4479-8012-42F486AF89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27-4479-8012-42F486AF896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27-4479-8012-42F486AF896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27-4479-8012-42F486AF896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27-4479-8012-42F486AF8965}"/>
              </c:ext>
            </c:extLst>
          </c:dPt>
          <c:cat>
            <c:strRef>
              <c:f>Sheet1!$A$1:$G$1</c:f>
              <c:strCache>
                <c:ptCount val="7"/>
                <c:pt idx="0">
                  <c:v>Churches (32%)</c:v>
                </c:pt>
                <c:pt idx="1">
                  <c:v>Church Halls (4%)</c:v>
                </c:pt>
                <c:pt idx="2">
                  <c:v>Schools (44%)</c:v>
                </c:pt>
                <c:pt idx="3">
                  <c:v>Housing (16%)</c:v>
                </c:pt>
                <c:pt idx="4">
                  <c:v>Offices (&gt;1%)</c:v>
                </c:pt>
                <c:pt idx="5">
                  <c:v>Other Buildings (4%)</c:v>
                </c:pt>
                <c:pt idx="6">
                  <c:v>Travel (&gt;1%)</c:v>
                </c:pt>
              </c:strCache>
            </c:strRef>
          </c:cat>
          <c:val>
            <c:numRef>
              <c:f>Sheet1!$A$2:$G$2</c:f>
              <c:numCache>
                <c:formatCode>General</c:formatCode>
                <c:ptCount val="7"/>
                <c:pt idx="0">
                  <c:v>2395</c:v>
                </c:pt>
                <c:pt idx="1">
                  <c:v>305</c:v>
                </c:pt>
                <c:pt idx="2">
                  <c:v>3246</c:v>
                </c:pt>
                <c:pt idx="3">
                  <c:v>1154</c:v>
                </c:pt>
                <c:pt idx="4">
                  <c:v>51</c:v>
                </c:pt>
                <c:pt idx="5">
                  <c:v>266</c:v>
                </c:pt>
                <c:pt idx="6">
                  <c:v>22</c:v>
                </c:pt>
              </c:numCache>
            </c:numRef>
          </c:val>
          <c:extLst>
            <c:ext xmlns:c16="http://schemas.microsoft.com/office/drawing/2014/chart" uri="{C3380CC4-5D6E-409C-BE32-E72D297353CC}">
              <c16:uniqueId val="{0000000E-C627-4479-8012-42F486AF8965}"/>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2834784852656614E-2"/>
          <c:y val="0.14266370380265464"/>
          <c:w val="0.35244478071295027"/>
          <c:h val="0.697930682340492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EC70C-33D6-9245-9C98-95C1F8FA017A}"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ED5C2-D936-FC48-BB41-FB783CF003AF}" type="slidenum">
              <a:rPr lang="en-US" smtClean="0"/>
              <a:t>‹#›</a:t>
            </a:fld>
            <a:endParaRPr lang="en-US"/>
          </a:p>
        </p:txBody>
      </p:sp>
    </p:spTree>
    <p:extLst>
      <p:ext uri="{BB962C8B-B14F-4D97-AF65-F5344CB8AC3E}">
        <p14:creationId xmlns:p14="http://schemas.microsoft.com/office/powerpoint/2010/main" val="7264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ED5C2-D936-FC48-BB41-FB783CF003AF}" type="slidenum">
              <a:rPr lang="en-US" smtClean="0"/>
              <a:t>1</a:t>
            </a:fld>
            <a:endParaRPr lang="en-US"/>
          </a:p>
        </p:txBody>
      </p:sp>
    </p:spTree>
    <p:extLst>
      <p:ext uri="{BB962C8B-B14F-4D97-AF65-F5344CB8AC3E}">
        <p14:creationId xmlns:p14="http://schemas.microsoft.com/office/powerpoint/2010/main" val="179680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10</a:t>
            </a:fld>
            <a:endParaRPr lang="en-US"/>
          </a:p>
        </p:txBody>
      </p:sp>
    </p:spTree>
    <p:extLst>
      <p:ext uri="{BB962C8B-B14F-4D97-AF65-F5344CB8AC3E}">
        <p14:creationId xmlns:p14="http://schemas.microsoft.com/office/powerpoint/2010/main" val="305614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size fits all method</a:t>
            </a:r>
          </a:p>
          <a:p>
            <a:r>
              <a:rPr lang="en-US" dirty="0"/>
              <a:t>Many churches already have a low carbon footprint, may only really need to focus on good building maintenance and a few </a:t>
            </a:r>
            <a:r>
              <a:rPr lang="en-US"/>
              <a:t>small operational changes</a:t>
            </a:r>
          </a:p>
        </p:txBody>
      </p:sp>
      <p:sp>
        <p:nvSpPr>
          <p:cNvPr id="4" name="Slide Number Placeholder 3"/>
          <p:cNvSpPr>
            <a:spLocks noGrp="1"/>
          </p:cNvSpPr>
          <p:nvPr>
            <p:ph type="sldNum" sz="quarter" idx="5"/>
          </p:nvPr>
        </p:nvSpPr>
        <p:spPr/>
        <p:txBody>
          <a:bodyPr/>
          <a:lstStyle/>
          <a:p>
            <a:fld id="{8E9ED5C2-D936-FC48-BB41-FB783CF003AF}" type="slidenum">
              <a:rPr lang="en-US" smtClean="0"/>
              <a:t>11</a:t>
            </a:fld>
            <a:endParaRPr lang="en-US"/>
          </a:p>
        </p:txBody>
      </p:sp>
    </p:spTree>
    <p:extLst>
      <p:ext uri="{BB962C8B-B14F-4D97-AF65-F5344CB8AC3E}">
        <p14:creationId xmlns:p14="http://schemas.microsoft.com/office/powerpoint/2010/main" val="114566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12</a:t>
            </a:fld>
            <a:endParaRPr lang="en-US"/>
          </a:p>
        </p:txBody>
      </p:sp>
    </p:spTree>
    <p:extLst>
      <p:ext uri="{BB962C8B-B14F-4D97-AF65-F5344CB8AC3E}">
        <p14:creationId xmlns:p14="http://schemas.microsoft.com/office/powerpoint/2010/main" val="288018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energy users – Sunday churches</a:t>
            </a:r>
          </a:p>
        </p:txBody>
      </p:sp>
      <p:sp>
        <p:nvSpPr>
          <p:cNvPr id="4" name="Slide Number Placeholder 3"/>
          <p:cNvSpPr>
            <a:spLocks noGrp="1"/>
          </p:cNvSpPr>
          <p:nvPr>
            <p:ph type="sldNum" sz="quarter" idx="5"/>
          </p:nvPr>
        </p:nvSpPr>
        <p:spPr/>
        <p:txBody>
          <a:bodyPr/>
          <a:lstStyle/>
          <a:p>
            <a:fld id="{8E9ED5C2-D936-FC48-BB41-FB783CF003AF}" type="slidenum">
              <a:rPr lang="en-US" smtClean="0"/>
              <a:t>13</a:t>
            </a:fld>
            <a:endParaRPr lang="en-US"/>
          </a:p>
        </p:txBody>
      </p:sp>
    </p:spTree>
    <p:extLst>
      <p:ext uri="{BB962C8B-B14F-4D97-AF65-F5344CB8AC3E}">
        <p14:creationId xmlns:p14="http://schemas.microsoft.com/office/powerpoint/2010/main" val="238135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 energy users – used 3-4 times per week</a:t>
            </a:r>
          </a:p>
        </p:txBody>
      </p:sp>
      <p:sp>
        <p:nvSpPr>
          <p:cNvPr id="4" name="Slide Number Placeholder 3"/>
          <p:cNvSpPr>
            <a:spLocks noGrp="1"/>
          </p:cNvSpPr>
          <p:nvPr>
            <p:ph type="sldNum" sz="quarter" idx="5"/>
          </p:nvPr>
        </p:nvSpPr>
        <p:spPr/>
        <p:txBody>
          <a:bodyPr/>
          <a:lstStyle/>
          <a:p>
            <a:fld id="{8E9ED5C2-D936-FC48-BB41-FB783CF003AF}" type="slidenum">
              <a:rPr lang="en-US" smtClean="0"/>
              <a:t>14</a:t>
            </a:fld>
            <a:endParaRPr lang="en-US"/>
          </a:p>
        </p:txBody>
      </p:sp>
    </p:spTree>
    <p:extLst>
      <p:ext uri="{BB962C8B-B14F-4D97-AF65-F5344CB8AC3E}">
        <p14:creationId xmlns:p14="http://schemas.microsoft.com/office/powerpoint/2010/main" val="186123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 energy users – used 3-4 times per week</a:t>
            </a:r>
          </a:p>
        </p:txBody>
      </p:sp>
      <p:sp>
        <p:nvSpPr>
          <p:cNvPr id="4" name="Slide Number Placeholder 3"/>
          <p:cNvSpPr>
            <a:spLocks noGrp="1"/>
          </p:cNvSpPr>
          <p:nvPr>
            <p:ph type="sldNum" sz="quarter" idx="5"/>
          </p:nvPr>
        </p:nvSpPr>
        <p:spPr/>
        <p:txBody>
          <a:bodyPr/>
          <a:lstStyle/>
          <a:p>
            <a:fld id="{8E9ED5C2-D936-FC48-BB41-FB783CF003AF}" type="slidenum">
              <a:rPr lang="en-US" smtClean="0"/>
              <a:t>15</a:t>
            </a:fld>
            <a:endParaRPr lang="en-US"/>
          </a:p>
        </p:txBody>
      </p:sp>
    </p:spTree>
    <p:extLst>
      <p:ext uri="{BB962C8B-B14F-4D97-AF65-F5344CB8AC3E}">
        <p14:creationId xmlns:p14="http://schemas.microsoft.com/office/powerpoint/2010/main" val="310031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energy users – v busy churches</a:t>
            </a:r>
          </a:p>
        </p:txBody>
      </p:sp>
      <p:sp>
        <p:nvSpPr>
          <p:cNvPr id="4" name="Slide Number Placeholder 3"/>
          <p:cNvSpPr>
            <a:spLocks noGrp="1"/>
          </p:cNvSpPr>
          <p:nvPr>
            <p:ph type="sldNum" sz="quarter" idx="5"/>
          </p:nvPr>
        </p:nvSpPr>
        <p:spPr/>
        <p:txBody>
          <a:bodyPr/>
          <a:lstStyle/>
          <a:p>
            <a:fld id="{8E9ED5C2-D936-FC48-BB41-FB783CF003AF}" type="slidenum">
              <a:rPr lang="en-US" smtClean="0"/>
              <a:t>16</a:t>
            </a:fld>
            <a:endParaRPr lang="en-US"/>
          </a:p>
        </p:txBody>
      </p:sp>
    </p:spTree>
    <p:extLst>
      <p:ext uri="{BB962C8B-B14F-4D97-AF65-F5344CB8AC3E}">
        <p14:creationId xmlns:p14="http://schemas.microsoft.com/office/powerpoint/2010/main" val="1986695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in certain circumstances</a:t>
            </a:r>
          </a:p>
        </p:txBody>
      </p:sp>
      <p:sp>
        <p:nvSpPr>
          <p:cNvPr id="4" name="Slide Number Placeholder 3"/>
          <p:cNvSpPr>
            <a:spLocks noGrp="1"/>
          </p:cNvSpPr>
          <p:nvPr>
            <p:ph type="sldNum" sz="quarter" idx="5"/>
          </p:nvPr>
        </p:nvSpPr>
        <p:spPr/>
        <p:txBody>
          <a:bodyPr/>
          <a:lstStyle/>
          <a:p>
            <a:fld id="{8E9ED5C2-D936-FC48-BB41-FB783CF003AF}" type="slidenum">
              <a:rPr lang="en-US" smtClean="0"/>
              <a:t>17</a:t>
            </a:fld>
            <a:endParaRPr lang="en-US"/>
          </a:p>
        </p:txBody>
      </p:sp>
    </p:spTree>
    <p:extLst>
      <p:ext uri="{BB962C8B-B14F-4D97-AF65-F5344CB8AC3E}">
        <p14:creationId xmlns:p14="http://schemas.microsoft.com/office/powerpoint/2010/main" val="11363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in certain circumstances</a:t>
            </a:r>
          </a:p>
        </p:txBody>
      </p:sp>
      <p:sp>
        <p:nvSpPr>
          <p:cNvPr id="4" name="Slide Number Placeholder 3"/>
          <p:cNvSpPr>
            <a:spLocks noGrp="1"/>
          </p:cNvSpPr>
          <p:nvPr>
            <p:ph type="sldNum" sz="quarter" idx="5"/>
          </p:nvPr>
        </p:nvSpPr>
        <p:spPr/>
        <p:txBody>
          <a:bodyPr/>
          <a:lstStyle/>
          <a:p>
            <a:fld id="{8E9ED5C2-D936-FC48-BB41-FB783CF003AF}" type="slidenum">
              <a:rPr lang="en-US" smtClean="0"/>
              <a:t>18</a:t>
            </a:fld>
            <a:endParaRPr lang="en-US"/>
          </a:p>
        </p:txBody>
      </p:sp>
    </p:spTree>
    <p:extLst>
      <p:ext uri="{BB962C8B-B14F-4D97-AF65-F5344CB8AC3E}">
        <p14:creationId xmlns:p14="http://schemas.microsoft.com/office/powerpoint/2010/main" val="6573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ED5C2-D936-FC48-BB41-FB783CF003AF}" type="slidenum">
              <a:rPr lang="en-US" smtClean="0"/>
              <a:t>19</a:t>
            </a:fld>
            <a:endParaRPr lang="en-US"/>
          </a:p>
        </p:txBody>
      </p:sp>
    </p:spTree>
    <p:extLst>
      <p:ext uri="{BB962C8B-B14F-4D97-AF65-F5344CB8AC3E}">
        <p14:creationId xmlns:p14="http://schemas.microsoft.com/office/powerpoint/2010/main" val="13357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55555"/>
                </a:solidFill>
                <a:effectLst/>
                <a:latin typeface="Quattrocento Sans" panose="020B0604020202020204" pitchFamily="34" charset="0"/>
              </a:rPr>
              <a:t>In Feb 2020 the CofE General Synod agreed a motion for all parts of the Church to work to achieve year-on-year reductions in emissions with the aim of becoming net zero carbon by 2030</a:t>
            </a:r>
          </a:p>
          <a:p>
            <a:r>
              <a:rPr lang="en-GB" b="0" i="0" dirty="0">
                <a:solidFill>
                  <a:srgbClr val="555555"/>
                </a:solidFill>
                <a:effectLst/>
                <a:latin typeface="Quattrocento Sans" panose="020B0604020202020204" pitchFamily="34" charset="0"/>
              </a:rPr>
              <a:t>General Synod recognised that “</a:t>
            </a:r>
            <a:r>
              <a:rPr lang="en-GB" sz="1300" dirty="0"/>
              <a:t>the global climate emergency is a crisis for God’s creation, and a fundamental injustice” and you might be thinking </a:t>
            </a:r>
            <a:r>
              <a:rPr lang="en-GB" b="0" i="0" dirty="0">
                <a:solidFill>
                  <a:srgbClr val="555555"/>
                </a:solidFill>
                <a:effectLst/>
                <a:latin typeface="Quattrocento Sans" panose="020B0604020202020204" pitchFamily="34" charset="0"/>
              </a:rPr>
              <a:t>“yes, but there are many other pressures demanding our attention” </a:t>
            </a:r>
          </a:p>
          <a:p>
            <a:r>
              <a:rPr lang="en-GB" b="0" i="0" dirty="0">
                <a:solidFill>
                  <a:srgbClr val="555555"/>
                </a:solidFill>
                <a:effectLst/>
                <a:latin typeface="Quattrocento Sans" panose="020B0604020202020204" pitchFamily="34" charset="0"/>
              </a:rPr>
              <a:t>dealing with financial pressures, dealing with staff shortages, dealing with safeguarding. Why focus on net zero carbon?</a:t>
            </a:r>
          </a:p>
          <a:p>
            <a:endParaRPr lang="en-GB" b="0" i="0" dirty="0">
              <a:solidFill>
                <a:srgbClr val="555555"/>
              </a:solidFill>
              <a:effectLst/>
              <a:latin typeface="Quattrocento Sans" panose="020B0604020202020204" pitchFamily="34" charset="0"/>
            </a:endParaRPr>
          </a:p>
          <a:p>
            <a:r>
              <a:rPr lang="en-GB" b="0" i="0" dirty="0">
                <a:solidFill>
                  <a:srgbClr val="555555"/>
                </a:solidFill>
                <a:effectLst/>
                <a:latin typeface="Quattrocento Sans" panose="020B0604020202020204" pitchFamily="34" charset="0"/>
              </a:rPr>
              <a:t>There are four reasons to prioritise this work:</a:t>
            </a:r>
          </a:p>
          <a:p>
            <a:r>
              <a:rPr lang="en-GB" b="0" i="0" dirty="0">
                <a:solidFill>
                  <a:srgbClr val="555555"/>
                </a:solidFill>
                <a:effectLst/>
                <a:latin typeface="Quattrocento Sans" panose="020B0604020202020204" pitchFamily="34" charset="0"/>
              </a:rPr>
              <a:t>(1) Climate justice. Climate change impacts the poorest countries, and the poorest people, the most. Climate change is caused by greenhouse gas emissions. We are part of the problem, however small, so we need to be part of the solution. </a:t>
            </a:r>
          </a:p>
          <a:p>
            <a:r>
              <a:rPr lang="en-GB" b="0" i="0" dirty="0">
                <a:solidFill>
                  <a:srgbClr val="555555"/>
                </a:solidFill>
                <a:effectLst/>
                <a:latin typeface="Quattrocento Sans" panose="020B0604020202020204" pitchFamily="34" charset="0"/>
              </a:rPr>
              <a:t>(2) Intergeneration justice, and being relevant with young people. What are we saying to them, if we aren’t taking action ourselves?</a:t>
            </a:r>
          </a:p>
          <a:p>
            <a:r>
              <a:rPr lang="en-GB" b="0" i="0" dirty="0">
                <a:solidFill>
                  <a:srgbClr val="555555"/>
                </a:solidFill>
                <a:effectLst/>
                <a:latin typeface="Quattrocento Sans" panose="020B0604020202020204" pitchFamily="34" charset="0"/>
              </a:rPr>
              <a:t>(3) Credibility.  Many people within the Church are calling for government and big corporations to do more, faster.  They are pushing for divestment. If we want to be credible in those discussions, we need to be taking action ourselves. And we want to be credible when we ask people in our communities to do more. </a:t>
            </a:r>
          </a:p>
          <a:p>
            <a:r>
              <a:rPr lang="en-GB" b="0" i="0" dirty="0">
                <a:solidFill>
                  <a:srgbClr val="555555"/>
                </a:solidFill>
                <a:effectLst/>
                <a:latin typeface="Quattrocento Sans" panose="020B0604020202020204" pitchFamily="34" charset="0"/>
              </a:rPr>
              <a:t>(4) Because of the impact climate change will have on our buildings and our communities if we don’t. </a:t>
            </a:r>
            <a:endParaRPr lang="en-GB" b="0" i="0" dirty="0">
              <a:solidFill>
                <a:srgbClr val="696969"/>
              </a:solidFill>
              <a:effectLst/>
              <a:latin typeface="ReithSans"/>
            </a:endParaRPr>
          </a:p>
          <a:p>
            <a:r>
              <a:rPr lang="en-GB" b="0" i="0" dirty="0">
                <a:solidFill>
                  <a:srgbClr val="696969"/>
                </a:solidFill>
                <a:effectLst/>
                <a:latin typeface="ReithSans"/>
              </a:rPr>
              <a:t>The flip side is taking a positive view of what our Church and our world could look like when we get there; more justice, more young people engaged, cheap renewable electricity from our roofs, greater protection from storms. </a:t>
            </a:r>
          </a:p>
        </p:txBody>
      </p:sp>
      <p:sp>
        <p:nvSpPr>
          <p:cNvPr id="4" name="Slide Number Placeholder 3"/>
          <p:cNvSpPr>
            <a:spLocks noGrp="1"/>
          </p:cNvSpPr>
          <p:nvPr>
            <p:ph type="sldNum" sz="quarter" idx="5"/>
          </p:nvPr>
        </p:nvSpPr>
        <p:spPr/>
        <p:txBody>
          <a:bodyPr/>
          <a:lstStyle/>
          <a:p>
            <a:fld id="{8E9ED5C2-D936-FC48-BB41-FB783CF003AF}" type="slidenum">
              <a:rPr lang="en-US" smtClean="0"/>
              <a:t>2</a:t>
            </a:fld>
            <a:endParaRPr lang="en-US"/>
          </a:p>
        </p:txBody>
      </p:sp>
    </p:spTree>
    <p:extLst>
      <p:ext uri="{BB962C8B-B14F-4D97-AF65-F5344CB8AC3E}">
        <p14:creationId xmlns:p14="http://schemas.microsoft.com/office/powerpoint/2010/main" val="344647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3</a:t>
            </a:fld>
            <a:endParaRPr lang="en-US"/>
          </a:p>
        </p:txBody>
      </p:sp>
    </p:spTree>
    <p:extLst>
      <p:ext uri="{BB962C8B-B14F-4D97-AF65-F5344CB8AC3E}">
        <p14:creationId xmlns:p14="http://schemas.microsoft.com/office/powerpoint/2010/main" val="54181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4</a:t>
            </a:fld>
            <a:endParaRPr lang="en-US"/>
          </a:p>
        </p:txBody>
      </p:sp>
    </p:spTree>
    <p:extLst>
      <p:ext uri="{BB962C8B-B14F-4D97-AF65-F5344CB8AC3E}">
        <p14:creationId xmlns:p14="http://schemas.microsoft.com/office/powerpoint/2010/main" val="338889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of the next few of years is on gathering data on current energy use, planning for net zero carbon, communicating the importance of the issue, and focusing on simple ways of reducing energy as a starting point.</a:t>
            </a:r>
          </a:p>
        </p:txBody>
      </p:sp>
      <p:sp>
        <p:nvSpPr>
          <p:cNvPr id="4" name="Slide Number Placeholder 3"/>
          <p:cNvSpPr>
            <a:spLocks noGrp="1"/>
          </p:cNvSpPr>
          <p:nvPr>
            <p:ph type="sldNum" sz="quarter" idx="5"/>
          </p:nvPr>
        </p:nvSpPr>
        <p:spPr/>
        <p:txBody>
          <a:bodyPr/>
          <a:lstStyle/>
          <a:p>
            <a:fld id="{8E9ED5C2-D936-FC48-BB41-FB783CF003AF}" type="slidenum">
              <a:rPr lang="en-US" smtClean="0"/>
              <a:t>5</a:t>
            </a:fld>
            <a:endParaRPr lang="en-US"/>
          </a:p>
        </p:txBody>
      </p:sp>
    </p:spTree>
    <p:extLst>
      <p:ext uri="{BB962C8B-B14F-4D97-AF65-F5344CB8AC3E}">
        <p14:creationId xmlns:p14="http://schemas.microsoft.com/office/powerpoint/2010/main" val="50628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ato" panose="020F0502020204030203" pitchFamily="34" charset="0"/>
              </a:rPr>
              <a:t>Key way of gathering data on church energy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ato" panose="020F0502020204030203" pitchFamily="34" charset="0"/>
              </a:rPr>
              <a:t>Carbon footprint of churches and halls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Lato" panose="020F0502020204030203" pitchFamily="34" charset="0"/>
              </a:rPr>
              <a:t>Based on energy used to heat and light church buildings and church halls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8E9ED5C2-D936-FC48-BB41-FB783CF003AF}" type="slidenum">
              <a:rPr lang="en-US" smtClean="0"/>
              <a:t>6</a:t>
            </a:fld>
            <a:endParaRPr lang="en-US"/>
          </a:p>
        </p:txBody>
      </p:sp>
    </p:spTree>
    <p:extLst>
      <p:ext uri="{BB962C8B-B14F-4D97-AF65-F5344CB8AC3E}">
        <p14:creationId xmlns:p14="http://schemas.microsoft.com/office/powerpoint/2010/main" val="125368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7</a:t>
            </a:fld>
            <a:endParaRPr lang="en-US"/>
          </a:p>
        </p:txBody>
      </p:sp>
    </p:spTree>
    <p:extLst>
      <p:ext uri="{BB962C8B-B14F-4D97-AF65-F5344CB8AC3E}">
        <p14:creationId xmlns:p14="http://schemas.microsoft.com/office/powerpoint/2010/main" val="409166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8</a:t>
            </a:fld>
            <a:endParaRPr lang="en-US"/>
          </a:p>
        </p:txBody>
      </p:sp>
    </p:spTree>
    <p:extLst>
      <p:ext uri="{BB962C8B-B14F-4D97-AF65-F5344CB8AC3E}">
        <p14:creationId xmlns:p14="http://schemas.microsoft.com/office/powerpoint/2010/main" val="241720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ED5C2-D936-FC48-BB41-FB783CF003AF}" type="slidenum">
              <a:rPr lang="en-US" smtClean="0"/>
              <a:t>9</a:t>
            </a:fld>
            <a:endParaRPr lang="en-US"/>
          </a:p>
        </p:txBody>
      </p:sp>
    </p:spTree>
    <p:extLst>
      <p:ext uri="{BB962C8B-B14F-4D97-AF65-F5344CB8AC3E}">
        <p14:creationId xmlns:p14="http://schemas.microsoft.com/office/powerpoint/2010/main" val="296508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4841-F245-3341-88EF-8BB7243CCD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E502E-D253-694D-A281-78183B055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55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9FA4-A9C2-7B4B-B6DD-59236A1C4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ED7934-A4A5-634B-A518-AAA218F03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6E03B46-5690-7446-8862-81D548D35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A02B71-5E5E-D644-9792-1F458D772329}"/>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28563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0474-7AE4-FC43-9CF9-6C0ACDCD1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56E80F-C049-4341-BE6A-6D23F4570D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2B82C4-8D3A-E24B-9250-93BF9DFADA28}"/>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295113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33A744-35A3-C54E-9A41-E5F436A4D9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0BC880-2070-1542-BC9F-052C5EA91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5479947-94AE-7E41-B9BB-7591D1BD13DA}"/>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86742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20FD-CD62-7443-B2C3-1000DA6EF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9C3E4-407B-BA4C-9428-59975AAF6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84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FE2C8B-2985-B943-9517-1550B7A28413}"/>
              </a:ext>
            </a:extLst>
          </p:cNvPr>
          <p:cNvSpPr/>
          <p:nvPr userDrawn="1"/>
        </p:nvSpPr>
        <p:spPr>
          <a:xfrm>
            <a:off x="0" y="0"/>
            <a:ext cx="12192000" cy="5875283"/>
          </a:xfrm>
          <a:prstGeom prst="rect">
            <a:avLst/>
          </a:prstGeom>
          <a:solidFill>
            <a:srgbClr val="14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2520FD-CD62-7443-B2C3-1000DA6EFFD8}"/>
              </a:ext>
            </a:extLst>
          </p:cNvPr>
          <p:cNvSpPr>
            <a:spLocks noGrp="1"/>
          </p:cNvSpPr>
          <p:nvPr>
            <p:ph type="title"/>
          </p:nvPr>
        </p:nvSpPr>
        <p:spPr>
          <a:xfrm>
            <a:off x="838200" y="365125"/>
            <a:ext cx="10515600" cy="906627"/>
          </a:xfrm>
        </p:spPr>
        <p:txBody>
          <a:bodyPr/>
          <a:lstStyle>
            <a:lvl1pPr>
              <a:defRPr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F9C3E4-407B-BA4C-9428-59975AAF6E82}"/>
              </a:ext>
            </a:extLst>
          </p:cNvPr>
          <p:cNvSpPr>
            <a:spLocks noGrp="1"/>
          </p:cNvSpPr>
          <p:nvPr>
            <p:ph idx="1"/>
          </p:nvPr>
        </p:nvSpPr>
        <p:spPr>
          <a:xfrm>
            <a:off x="838200" y="165004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75401A6E-78DB-BB40-B391-560708D3EDD4}"/>
              </a:ext>
            </a:extLst>
          </p:cNvPr>
          <p:cNvSpPr/>
          <p:nvPr userDrawn="1"/>
        </p:nvSpPr>
        <p:spPr>
          <a:xfrm>
            <a:off x="0" y="5875283"/>
            <a:ext cx="12192000" cy="9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9BDBE7-020A-694D-A5D7-2CF48BDF365F}"/>
              </a:ext>
            </a:extLst>
          </p:cNvPr>
          <p:cNvPicPr>
            <a:picLocks noChangeAspect="1"/>
          </p:cNvPicPr>
          <p:nvPr userDrawn="1"/>
        </p:nvPicPr>
        <p:blipFill>
          <a:blip r:embed="rId2"/>
          <a:srcRect/>
          <a:stretch/>
        </p:blipFill>
        <p:spPr>
          <a:xfrm>
            <a:off x="334072" y="6126399"/>
            <a:ext cx="1462324" cy="482084"/>
          </a:xfrm>
          <a:prstGeom prst="rect">
            <a:avLst/>
          </a:prstGeom>
        </p:spPr>
      </p:pic>
      <p:pic>
        <p:nvPicPr>
          <p:cNvPr id="8" name="Picture 7">
            <a:extLst>
              <a:ext uri="{FF2B5EF4-FFF2-40B4-BE49-F238E27FC236}">
                <a16:creationId xmlns:a16="http://schemas.microsoft.com/office/drawing/2014/main" id="{3AD6D757-C842-AC40-BA5B-F807BE2D4B46}"/>
              </a:ext>
            </a:extLst>
          </p:cNvPr>
          <p:cNvPicPr>
            <a:picLocks noChangeAspect="1"/>
          </p:cNvPicPr>
          <p:nvPr userDrawn="1"/>
        </p:nvPicPr>
        <p:blipFill>
          <a:blip r:embed="rId3"/>
          <a:srcRect/>
          <a:stretch/>
        </p:blipFill>
        <p:spPr>
          <a:xfrm>
            <a:off x="10637613" y="5977646"/>
            <a:ext cx="1220316" cy="630791"/>
          </a:xfrm>
          <a:prstGeom prst="rect">
            <a:avLst/>
          </a:prstGeom>
        </p:spPr>
      </p:pic>
    </p:spTree>
    <p:extLst>
      <p:ext uri="{BB962C8B-B14F-4D97-AF65-F5344CB8AC3E}">
        <p14:creationId xmlns:p14="http://schemas.microsoft.com/office/powerpoint/2010/main" val="419504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45BF63-D8D2-A948-B277-7EC8D01381C5}"/>
              </a:ext>
            </a:extLst>
          </p:cNvPr>
          <p:cNvSpPr/>
          <p:nvPr userDrawn="1"/>
        </p:nvSpPr>
        <p:spPr>
          <a:xfrm>
            <a:off x="0" y="5875283"/>
            <a:ext cx="12192000" cy="9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246E373-B610-7C47-9481-507A65705E62}"/>
              </a:ext>
            </a:extLst>
          </p:cNvPr>
          <p:cNvSpPr/>
          <p:nvPr userDrawn="1"/>
        </p:nvSpPr>
        <p:spPr>
          <a:xfrm>
            <a:off x="0" y="0"/>
            <a:ext cx="12192000" cy="5875283"/>
          </a:xfrm>
          <a:prstGeom prst="rect">
            <a:avLst/>
          </a:prstGeom>
          <a:solidFill>
            <a:srgbClr val="9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14DC55F-EA9D-9B46-8846-8B00E9338D37}"/>
              </a:ext>
            </a:extLst>
          </p:cNvPr>
          <p:cNvPicPr>
            <a:picLocks noChangeAspect="1"/>
          </p:cNvPicPr>
          <p:nvPr userDrawn="1"/>
        </p:nvPicPr>
        <p:blipFill>
          <a:blip r:embed="rId2"/>
          <a:srcRect/>
          <a:stretch/>
        </p:blipFill>
        <p:spPr>
          <a:xfrm>
            <a:off x="334072" y="6126399"/>
            <a:ext cx="1462324" cy="482084"/>
          </a:xfrm>
          <a:prstGeom prst="rect">
            <a:avLst/>
          </a:prstGeom>
        </p:spPr>
      </p:pic>
      <p:pic>
        <p:nvPicPr>
          <p:cNvPr id="7" name="Picture 6">
            <a:extLst>
              <a:ext uri="{FF2B5EF4-FFF2-40B4-BE49-F238E27FC236}">
                <a16:creationId xmlns:a16="http://schemas.microsoft.com/office/drawing/2014/main" id="{E2E45A98-3B36-AC4F-A94A-0DEF274469EF}"/>
              </a:ext>
            </a:extLst>
          </p:cNvPr>
          <p:cNvPicPr>
            <a:picLocks noChangeAspect="1"/>
          </p:cNvPicPr>
          <p:nvPr userDrawn="1"/>
        </p:nvPicPr>
        <p:blipFill>
          <a:blip r:embed="rId3"/>
          <a:srcRect/>
          <a:stretch/>
        </p:blipFill>
        <p:spPr>
          <a:xfrm>
            <a:off x="10637613" y="5977646"/>
            <a:ext cx="1220316" cy="630791"/>
          </a:xfrm>
          <a:prstGeom prst="rect">
            <a:avLst/>
          </a:prstGeom>
        </p:spPr>
      </p:pic>
      <p:sp>
        <p:nvSpPr>
          <p:cNvPr id="3" name="Slide Number Placeholder 2">
            <a:extLst>
              <a:ext uri="{FF2B5EF4-FFF2-40B4-BE49-F238E27FC236}">
                <a16:creationId xmlns:a16="http://schemas.microsoft.com/office/drawing/2014/main" id="{63AAE83E-21A9-7A4E-94A3-B77B8D1EC4A7}"/>
              </a:ext>
            </a:extLst>
          </p:cNvPr>
          <p:cNvSpPr>
            <a:spLocks noGrp="1"/>
          </p:cNvSpPr>
          <p:nvPr>
            <p:ph type="sldNum" sz="quarter" idx="10"/>
          </p:nvPr>
        </p:nvSpPr>
        <p:spPr/>
        <p:txBody>
          <a:bodyPr/>
          <a:lstStyle/>
          <a:p>
            <a:fld id="{F5DB47F9-8807-B64B-B06F-D0777BEF1F9B}" type="slidenum">
              <a:rPr lang="en-US" smtClean="0"/>
              <a:pPr/>
              <a:t>‹#›</a:t>
            </a:fld>
            <a:endParaRPr lang="en-US" dirty="0"/>
          </a:p>
        </p:txBody>
      </p:sp>
      <p:sp>
        <p:nvSpPr>
          <p:cNvPr id="8" name="Content Placeholder 2">
            <a:extLst>
              <a:ext uri="{FF2B5EF4-FFF2-40B4-BE49-F238E27FC236}">
                <a16:creationId xmlns:a16="http://schemas.microsoft.com/office/drawing/2014/main" id="{84911D01-3B27-7D4B-81DE-88A283A595AD}"/>
              </a:ext>
            </a:extLst>
          </p:cNvPr>
          <p:cNvSpPr>
            <a:spLocks noGrp="1"/>
          </p:cNvSpPr>
          <p:nvPr>
            <p:ph idx="1"/>
          </p:nvPr>
        </p:nvSpPr>
        <p:spPr>
          <a:xfrm>
            <a:off x="838200" y="165004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365166D3-AE09-E449-B5D5-BC40976443E8}"/>
              </a:ext>
            </a:extLst>
          </p:cNvPr>
          <p:cNvSpPr>
            <a:spLocks noGrp="1"/>
          </p:cNvSpPr>
          <p:nvPr>
            <p:ph type="title"/>
          </p:nvPr>
        </p:nvSpPr>
        <p:spPr>
          <a:xfrm>
            <a:off x="838200" y="365125"/>
            <a:ext cx="10515600" cy="906627"/>
          </a:xfrm>
        </p:spPr>
        <p:txBody>
          <a:bodyPr/>
          <a:lstStyle>
            <a:lvl1pPr>
              <a:defRPr b="1">
                <a:solidFill>
                  <a:srgbClr val="143F72"/>
                </a:solidFill>
              </a:defRPr>
            </a:lvl1pPr>
          </a:lstStyle>
          <a:p>
            <a:r>
              <a:rPr lang="en-US"/>
              <a:t>Click to edit Master title style</a:t>
            </a:r>
            <a:endParaRPr lang="en-US" dirty="0"/>
          </a:p>
        </p:txBody>
      </p:sp>
    </p:spTree>
    <p:extLst>
      <p:ext uri="{BB962C8B-B14F-4D97-AF65-F5344CB8AC3E}">
        <p14:creationId xmlns:p14="http://schemas.microsoft.com/office/powerpoint/2010/main" val="63687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366C-008E-7145-8F7C-3D2834B68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FDC29-6989-0C41-B725-8E3D9F4263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F7C66-90C5-6044-8C01-1D0B8E83D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A8281E-B83A-D74F-8912-2C319ACDD86F}"/>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148118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E64B-753B-0542-8752-0BE0DD2189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0DA9D-8CA3-DB4F-A71B-707C0C5D4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E1AFC-AF42-304A-8356-FE60CF7AD8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00F75-587B-B14B-BF4B-D89BA9AAB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034EC-966D-E74F-B156-7876D1E0A0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EDA2D86-7283-B240-AC2F-A7ED69098CD6}"/>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164163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5152-7C86-0842-BA2E-A44C5989EDB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7BB0A9F-9F58-A146-A79B-4A38183D4604}"/>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262331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9933C-FD82-534A-BBAF-E766E0256210}"/>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89583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9ABD-0145-C947-B8ED-1DFA57A31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5922EF-148A-EE45-8E0D-544C18EEB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C5A399-9BDE-6840-893D-BB4825A94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AB284F1-7AE2-4A49-82FA-DAF0C6CB5E27}"/>
              </a:ext>
            </a:extLst>
          </p:cNvPr>
          <p:cNvSpPr>
            <a:spLocks noGrp="1"/>
          </p:cNvSpPr>
          <p:nvPr>
            <p:ph type="sldNum" sz="quarter" idx="12"/>
          </p:nvPr>
        </p:nvSpPr>
        <p:spPr/>
        <p:txBody>
          <a:bodyPr/>
          <a:lstStyle/>
          <a:p>
            <a:fld id="{F5DB47F9-8807-B64B-B06F-D0777BEF1F9B}" type="slidenum">
              <a:rPr lang="en-US" smtClean="0"/>
              <a:t>‹#›</a:t>
            </a:fld>
            <a:endParaRPr lang="en-US"/>
          </a:p>
        </p:txBody>
      </p:sp>
    </p:spTree>
    <p:extLst>
      <p:ext uri="{BB962C8B-B14F-4D97-AF65-F5344CB8AC3E}">
        <p14:creationId xmlns:p14="http://schemas.microsoft.com/office/powerpoint/2010/main" val="182832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32B2BE-51B1-4C41-A23F-34D6D1AB59A3}"/>
              </a:ext>
            </a:extLst>
          </p:cNvPr>
          <p:cNvPicPr>
            <a:picLocks noChangeAspect="1"/>
          </p:cNvPicPr>
          <p:nvPr userDrawn="1"/>
        </p:nvPicPr>
        <p:blipFill rotWithShape="1">
          <a:blip r:embed="rId14"/>
          <a:srcRect b="25267"/>
          <a:stretch/>
        </p:blipFill>
        <p:spPr>
          <a:xfrm>
            <a:off x="-111512" y="6121151"/>
            <a:ext cx="12303512" cy="743448"/>
          </a:xfrm>
          <a:prstGeom prst="rect">
            <a:avLst/>
          </a:prstGeom>
        </p:spPr>
      </p:pic>
      <p:sp>
        <p:nvSpPr>
          <p:cNvPr id="2" name="Title Placeholder 1">
            <a:extLst>
              <a:ext uri="{FF2B5EF4-FFF2-40B4-BE49-F238E27FC236}">
                <a16:creationId xmlns:a16="http://schemas.microsoft.com/office/drawing/2014/main" id="{D61173C0-A7DC-E94C-A509-0DBFC6A74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EBE07F-D9F0-1D42-AC24-259DEF50D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01BF4F6-CBF0-FE45-B4D6-7F5A54A6A8DF}"/>
              </a:ext>
            </a:extLst>
          </p:cNvPr>
          <p:cNvSpPr>
            <a:spLocks noGrp="1"/>
          </p:cNvSpPr>
          <p:nvPr>
            <p:ph type="sldNum" sz="quarter" idx="4"/>
          </p:nvPr>
        </p:nvSpPr>
        <p:spPr>
          <a:xfrm>
            <a:off x="11353800" y="365125"/>
            <a:ext cx="486103"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cs typeface="Arial" panose="020B0604020202020204" pitchFamily="34" charset="0"/>
              </a:defRPr>
            </a:lvl1pPr>
          </a:lstStyle>
          <a:p>
            <a:fld id="{F5DB47F9-8807-B64B-B06F-D0777BEF1F9B}" type="slidenum">
              <a:rPr lang="en-US" smtClean="0"/>
              <a:pPr/>
              <a:t>‹#›</a:t>
            </a:fld>
            <a:endParaRPr lang="en-US" dirty="0"/>
          </a:p>
        </p:txBody>
      </p:sp>
      <p:pic>
        <p:nvPicPr>
          <p:cNvPr id="5" name="Picture 4">
            <a:extLst>
              <a:ext uri="{FF2B5EF4-FFF2-40B4-BE49-F238E27FC236}">
                <a16:creationId xmlns:a16="http://schemas.microsoft.com/office/drawing/2014/main" id="{1911E7E7-0ECB-3D47-95BF-983E4E00835C}"/>
              </a:ext>
            </a:extLst>
          </p:cNvPr>
          <p:cNvPicPr>
            <a:picLocks noChangeAspect="1"/>
          </p:cNvPicPr>
          <p:nvPr userDrawn="1"/>
        </p:nvPicPr>
        <p:blipFill>
          <a:blip r:embed="rId15"/>
          <a:srcRect/>
          <a:stretch/>
        </p:blipFill>
        <p:spPr>
          <a:xfrm>
            <a:off x="256545" y="6048872"/>
            <a:ext cx="1462324" cy="482084"/>
          </a:xfrm>
          <a:prstGeom prst="rect">
            <a:avLst/>
          </a:prstGeom>
        </p:spPr>
      </p:pic>
      <p:pic>
        <p:nvPicPr>
          <p:cNvPr id="7" name="Picture 6">
            <a:extLst>
              <a:ext uri="{FF2B5EF4-FFF2-40B4-BE49-F238E27FC236}">
                <a16:creationId xmlns:a16="http://schemas.microsoft.com/office/drawing/2014/main" id="{969BED22-5C39-134A-8915-E6715B0F1B1F}"/>
              </a:ext>
            </a:extLst>
          </p:cNvPr>
          <p:cNvPicPr>
            <a:picLocks noChangeAspect="1"/>
          </p:cNvPicPr>
          <p:nvPr userDrawn="1"/>
        </p:nvPicPr>
        <p:blipFill>
          <a:blip r:embed="rId16"/>
          <a:srcRect/>
          <a:stretch/>
        </p:blipFill>
        <p:spPr>
          <a:xfrm>
            <a:off x="10737442" y="5939301"/>
            <a:ext cx="1220316" cy="619333"/>
          </a:xfrm>
          <a:prstGeom prst="rect">
            <a:avLst/>
          </a:prstGeom>
        </p:spPr>
      </p:pic>
    </p:spTree>
    <p:extLst>
      <p:ext uri="{BB962C8B-B14F-4D97-AF65-F5344CB8AC3E}">
        <p14:creationId xmlns:p14="http://schemas.microsoft.com/office/powerpoint/2010/main" val="370940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143F72"/>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43F72"/>
          </a:solidFill>
          <a:latin typeface="Lato" panose="020F0502020204030203"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43F72"/>
          </a:solidFill>
          <a:latin typeface="Lato" panose="020F0502020204030203" pitchFamily="34"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43F72"/>
          </a:solidFill>
          <a:latin typeface="Lato" panose="020F0502020204030203" pitchFamily="34"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43F72"/>
          </a:solidFill>
          <a:latin typeface="Lato" panose="020F0502020204030203" pitchFamily="34"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43F72"/>
          </a:solidFill>
          <a:latin typeface="Lato" panose="020F0502020204030203"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churchofengland.org/sites/default/files/2021-01/PP2NZC_SelfGuidedChecklist_print_version.pdf" TargetMode="External"/><Relationship Id="rId3" Type="http://schemas.openxmlformats.org/officeDocument/2006/relationships/hyperlink" Target="https://parishreturns.churchofengland.org/login" TargetMode="External"/><Relationship Id="rId7" Type="http://schemas.openxmlformats.org/officeDocument/2006/relationships/hyperlink" Target="https://www.churchofengland.org/sites/default/files/2021-01/the-practical-path-to-net-zero-carbon-numbered-Jan2020.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churchofengland.org/sites/default/files/2023-01/Green%20Energy%20Companies%20and%20the%20Energy%20Footprint%20Tool%20Jan%202023.pdf" TargetMode="External"/><Relationship Id="rId5" Type="http://schemas.openxmlformats.org/officeDocument/2006/relationships/hyperlink" Target="https://www.churchofengland.org/sites/default/files/2022-11/PO0518%20COFE%20PRACTICAL%20SUGGESTIONS%20DOCUMENT%20%28INTERACTIVE%29%20V2%202.pdf" TargetMode="External"/><Relationship Id="rId4" Type="http://schemas.openxmlformats.org/officeDocument/2006/relationships/hyperlink" Target="https://www.churchofengland.org/resources/churchcare/net-zero-carbon-churc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7AFBCB-41A1-5541-A1C0-D79760F7272B}"/>
              </a:ext>
            </a:extLst>
          </p:cNvPr>
          <p:cNvPicPr>
            <a:picLocks noChangeAspect="1"/>
          </p:cNvPicPr>
          <p:nvPr/>
        </p:nvPicPr>
        <p:blipFill rotWithShape="1">
          <a:blip r:embed="rId3"/>
          <a:srcRect t="14978" b="8644"/>
          <a:stretch/>
        </p:blipFill>
        <p:spPr>
          <a:xfrm>
            <a:off x="0" y="0"/>
            <a:ext cx="12192000" cy="6858000"/>
          </a:xfrm>
          <a:prstGeom prst="rect">
            <a:avLst/>
          </a:prstGeom>
        </p:spPr>
      </p:pic>
      <p:sp>
        <p:nvSpPr>
          <p:cNvPr id="4" name="Oval 3">
            <a:extLst>
              <a:ext uri="{FF2B5EF4-FFF2-40B4-BE49-F238E27FC236}">
                <a16:creationId xmlns:a16="http://schemas.microsoft.com/office/drawing/2014/main" id="{0C2689A1-B16D-5F48-AF21-FE2368686FB4}"/>
              </a:ext>
            </a:extLst>
          </p:cNvPr>
          <p:cNvSpPr/>
          <p:nvPr/>
        </p:nvSpPr>
        <p:spPr>
          <a:xfrm>
            <a:off x="2937637" y="270640"/>
            <a:ext cx="6316720" cy="6316720"/>
          </a:xfrm>
          <a:prstGeom prst="ellipse">
            <a:avLst/>
          </a:prstGeom>
          <a:solidFill>
            <a:srgbClr val="9699C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10138-F816-5B42-BADF-5A658534ABEA}"/>
              </a:ext>
            </a:extLst>
          </p:cNvPr>
          <p:cNvSpPr>
            <a:spLocks noGrp="1"/>
          </p:cNvSpPr>
          <p:nvPr>
            <p:ph type="ctrTitle"/>
          </p:nvPr>
        </p:nvSpPr>
        <p:spPr>
          <a:xfrm>
            <a:off x="2995445" y="2199289"/>
            <a:ext cx="6201104" cy="2459421"/>
          </a:xfrm>
        </p:spPr>
        <p:txBody>
          <a:bodyPr anchor="ctr" anchorCtr="1">
            <a:normAutofit fontScale="90000"/>
          </a:bodyPr>
          <a:lstStyle/>
          <a:p>
            <a:r>
              <a:rPr lang="en-GB" dirty="0">
                <a:solidFill>
                  <a:schemeClr val="bg1"/>
                </a:solidFill>
                <a:cs typeface="Arial" panose="020B0604020202020204" pitchFamily="34" charset="0"/>
              </a:rPr>
              <a:t>C</a:t>
            </a:r>
            <a:r>
              <a:rPr lang="en-GB" b="1" i="0" dirty="0">
                <a:solidFill>
                  <a:schemeClr val="bg1"/>
                </a:solidFill>
                <a:latin typeface="Lato Black" panose="020F0502020204030203" pitchFamily="34" charset="77"/>
                <a:cs typeface="Arial" panose="020B0604020202020204" pitchFamily="34" charset="0"/>
              </a:rPr>
              <a:t>ofE Birmingham &amp; Net Zero Carbon</a:t>
            </a:r>
            <a:endParaRPr lang="en-US" b="1" i="0" dirty="0">
              <a:solidFill>
                <a:schemeClr val="bg1"/>
              </a:solidFill>
              <a:latin typeface="Lato Black" panose="020F0502020204030203" pitchFamily="34" charset="77"/>
              <a:cs typeface="Arial" panose="020B0604020202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4A34026-95ED-1F46-8AA9-5A3FCCE525D8}"/>
              </a:ext>
            </a:extLst>
          </p:cNvPr>
          <p:cNvPicPr>
            <a:picLocks noChangeAspect="1"/>
          </p:cNvPicPr>
          <p:nvPr/>
        </p:nvPicPr>
        <p:blipFill>
          <a:blip r:embed="rId4"/>
          <a:stretch>
            <a:fillRect/>
          </a:stretch>
        </p:blipFill>
        <p:spPr>
          <a:xfrm>
            <a:off x="5364835" y="480330"/>
            <a:ext cx="1462324" cy="483413"/>
          </a:xfrm>
          <a:prstGeom prst="rect">
            <a:avLst/>
          </a:prstGeom>
        </p:spPr>
      </p:pic>
      <p:pic>
        <p:nvPicPr>
          <p:cNvPr id="17" name="Picture 16">
            <a:extLst>
              <a:ext uri="{FF2B5EF4-FFF2-40B4-BE49-F238E27FC236}">
                <a16:creationId xmlns:a16="http://schemas.microsoft.com/office/drawing/2014/main" id="{B410E188-3118-3744-906D-E0B60B0F7DB6}"/>
              </a:ext>
            </a:extLst>
          </p:cNvPr>
          <p:cNvPicPr>
            <a:picLocks noChangeAspect="1"/>
          </p:cNvPicPr>
          <p:nvPr/>
        </p:nvPicPr>
        <p:blipFill>
          <a:blip r:embed="rId5"/>
          <a:srcRect/>
          <a:stretch/>
        </p:blipFill>
        <p:spPr>
          <a:xfrm>
            <a:off x="5485839" y="5751642"/>
            <a:ext cx="1220316" cy="619843"/>
          </a:xfrm>
          <a:prstGeom prst="rect">
            <a:avLst/>
          </a:prstGeom>
        </p:spPr>
      </p:pic>
      <p:sp>
        <p:nvSpPr>
          <p:cNvPr id="3" name="TextBox 2">
            <a:extLst>
              <a:ext uri="{FF2B5EF4-FFF2-40B4-BE49-F238E27FC236}">
                <a16:creationId xmlns:a16="http://schemas.microsoft.com/office/drawing/2014/main" id="{2C9AC79D-3D26-16C2-05EF-75F51B505D05}"/>
              </a:ext>
            </a:extLst>
          </p:cNvPr>
          <p:cNvSpPr txBox="1"/>
          <p:nvPr/>
        </p:nvSpPr>
        <p:spPr>
          <a:xfrm>
            <a:off x="3952680" y="4452296"/>
            <a:ext cx="4787757" cy="830997"/>
          </a:xfrm>
          <a:prstGeom prst="rect">
            <a:avLst/>
          </a:prstGeom>
          <a:noFill/>
        </p:spPr>
        <p:txBody>
          <a:bodyPr wrap="square" rtlCol="0">
            <a:spAutoFit/>
          </a:bodyPr>
          <a:lstStyle/>
          <a:p>
            <a:pPr algn="r"/>
            <a:r>
              <a:rPr lang="en-GB" sz="2400" dirty="0">
                <a:solidFill>
                  <a:schemeClr val="bg1"/>
                </a:solidFill>
                <a:latin typeface="Lato Black" panose="020F0A02020204030203" pitchFamily="34" charset="0"/>
              </a:rPr>
              <a:t>Ben Smith</a:t>
            </a:r>
          </a:p>
          <a:p>
            <a:pPr algn="r"/>
            <a:r>
              <a:rPr lang="en-GB" sz="2400" dirty="0">
                <a:solidFill>
                  <a:schemeClr val="bg1"/>
                </a:solidFill>
                <a:latin typeface="Lato Black" panose="020F0A02020204030203" pitchFamily="34" charset="0"/>
              </a:rPr>
              <a:t>Care of Churches Officer</a:t>
            </a:r>
          </a:p>
        </p:txBody>
      </p:sp>
    </p:spTree>
    <p:extLst>
      <p:ext uri="{BB962C8B-B14F-4D97-AF65-F5344CB8AC3E}">
        <p14:creationId xmlns:p14="http://schemas.microsoft.com/office/powerpoint/2010/main" val="380822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What Next?</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557773E-1C7D-EE63-A00C-9738DE34720D}"/>
              </a:ext>
            </a:extLst>
          </p:cNvPr>
          <p:cNvSpPr txBox="1"/>
          <p:nvPr/>
        </p:nvSpPr>
        <p:spPr>
          <a:xfrm>
            <a:off x="1875031" y="1674705"/>
            <a:ext cx="8441935" cy="3785652"/>
          </a:xfrm>
          <a:prstGeom prst="rect">
            <a:avLst/>
          </a:prstGeom>
          <a:noFill/>
        </p:spPr>
        <p:txBody>
          <a:bodyPr wrap="square" rtlCol="0">
            <a:spAutoFit/>
          </a:bodyPr>
          <a:lstStyle/>
          <a:p>
            <a:r>
              <a:rPr lang="en-GB" sz="2400" dirty="0">
                <a:latin typeface="Lato" panose="020F0502020204030203" pitchFamily="34" charset="0"/>
              </a:rPr>
              <a:t>Start to plan actions to reduce carbon emissions for your church buildings</a:t>
            </a:r>
          </a:p>
          <a:p>
            <a:endParaRPr lang="en-GB" sz="2400" i="1" dirty="0">
              <a:latin typeface="Lato" panose="020F0502020204030203" pitchFamily="34" charset="0"/>
            </a:endParaRPr>
          </a:p>
          <a:p>
            <a:pPr marL="342900" indent="-342900">
              <a:buFont typeface="Arial" panose="020B0604020202020204" pitchFamily="34" charset="0"/>
              <a:buChar char="•"/>
            </a:pPr>
            <a:r>
              <a:rPr lang="en-GB" sz="2400" i="1" dirty="0">
                <a:latin typeface="Lato" panose="020F0502020204030203" pitchFamily="34" charset="0"/>
              </a:rPr>
              <a:t>‘Practical Path to Net Zero Carbon’ document</a:t>
            </a:r>
          </a:p>
          <a:p>
            <a:pPr marL="342900" indent="-342900">
              <a:buFont typeface="Arial" panose="020B0604020202020204" pitchFamily="34" charset="0"/>
              <a:buChar char="•"/>
            </a:pPr>
            <a:endParaRPr lang="en-GB" sz="2400" i="1" dirty="0">
              <a:latin typeface="Lato" panose="020F0502020204030203" pitchFamily="34" charset="0"/>
            </a:endParaRPr>
          </a:p>
          <a:p>
            <a:pPr marL="342900" indent="-342900">
              <a:buFont typeface="Arial" panose="020B0604020202020204" pitchFamily="34" charset="0"/>
              <a:buChar char="•"/>
            </a:pPr>
            <a:r>
              <a:rPr lang="en-GB" sz="2400" i="1" dirty="0">
                <a:latin typeface="Lato" panose="020F0502020204030203" pitchFamily="34" charset="0"/>
              </a:rPr>
              <a:t>‘Practical suggestions to help parishes save energy and money’ document</a:t>
            </a:r>
          </a:p>
          <a:p>
            <a:pPr marL="342900" indent="-342900">
              <a:buFont typeface="Arial" panose="020B0604020202020204" pitchFamily="34" charset="0"/>
              <a:buChar char="•"/>
            </a:pPr>
            <a:endParaRPr lang="en-GB" sz="2400" i="1" dirty="0">
              <a:latin typeface="Lato" panose="020F0502020204030203" pitchFamily="34" charset="0"/>
            </a:endParaRPr>
          </a:p>
          <a:p>
            <a:pPr marL="342900" indent="-342900">
              <a:buFont typeface="Arial" panose="020B0604020202020204" pitchFamily="34" charset="0"/>
              <a:buChar char="•"/>
            </a:pPr>
            <a:r>
              <a:rPr lang="en-GB" sz="2400" i="1" dirty="0">
                <a:latin typeface="Lato" panose="020F0502020204030203" pitchFamily="34" charset="0"/>
              </a:rPr>
              <a:t>CofE ‘Net Zero Carbon’ webinar programme</a:t>
            </a:r>
          </a:p>
          <a:p>
            <a:endParaRPr lang="en-GB" sz="2400" dirty="0">
              <a:latin typeface="Lato" panose="020F0502020204030203" pitchFamily="34" charset="0"/>
            </a:endParaRPr>
          </a:p>
        </p:txBody>
      </p:sp>
    </p:spTree>
    <p:extLst>
      <p:ext uri="{BB962C8B-B14F-4D97-AF65-F5344CB8AC3E}">
        <p14:creationId xmlns:p14="http://schemas.microsoft.com/office/powerpoint/2010/main" val="84670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3BC6F737-C436-9B24-EFCC-F784DB9ACB59}"/>
              </a:ext>
            </a:extLst>
          </p:cNvPr>
          <p:cNvPicPr>
            <a:picLocks noChangeAspect="1"/>
          </p:cNvPicPr>
          <p:nvPr/>
        </p:nvPicPr>
        <p:blipFill>
          <a:blip r:embed="rId3"/>
          <a:stretch>
            <a:fillRect/>
          </a:stretch>
        </p:blipFill>
        <p:spPr>
          <a:xfrm>
            <a:off x="6925437" y="962338"/>
            <a:ext cx="3446581" cy="5018926"/>
          </a:xfrm>
          <a:prstGeom prst="rect">
            <a:avLst/>
          </a:prstGeom>
        </p:spPr>
      </p:pic>
      <p:sp>
        <p:nvSpPr>
          <p:cNvPr id="5" name="TextBox 4">
            <a:extLst>
              <a:ext uri="{FF2B5EF4-FFF2-40B4-BE49-F238E27FC236}">
                <a16:creationId xmlns:a16="http://schemas.microsoft.com/office/drawing/2014/main" id="{10065960-5C5E-3CDD-72C8-A7052E8DFAAA}"/>
              </a:ext>
            </a:extLst>
          </p:cNvPr>
          <p:cNvSpPr txBox="1"/>
          <p:nvPr/>
        </p:nvSpPr>
        <p:spPr>
          <a:xfrm>
            <a:off x="667819" y="1544556"/>
            <a:ext cx="5794626" cy="2677656"/>
          </a:xfrm>
          <a:prstGeom prst="rect">
            <a:avLst/>
          </a:prstGeom>
          <a:noFill/>
        </p:spPr>
        <p:txBody>
          <a:bodyPr wrap="square" rtlCol="0">
            <a:spAutoFit/>
          </a:bodyPr>
          <a:lstStyle/>
          <a:p>
            <a:r>
              <a:rPr lang="en-GB" sz="2400" dirty="0">
                <a:latin typeface="Lato" panose="020F0502020204030203" pitchFamily="34" charset="0"/>
              </a:rPr>
              <a:t>A tool to identify possible actions to reduce church carbon emissions</a:t>
            </a:r>
          </a:p>
          <a:p>
            <a:endParaRPr lang="en-GB" sz="2400" dirty="0">
              <a:latin typeface="Lato" panose="020F0502020204030203" pitchFamily="34" charset="0"/>
            </a:endParaRPr>
          </a:p>
          <a:p>
            <a:r>
              <a:rPr lang="en-GB" sz="2400" dirty="0">
                <a:latin typeface="Lato" panose="020F0502020204030203" pitchFamily="34" charset="0"/>
              </a:rPr>
              <a:t>Starts with relatively simple ‘quick wins’ that nearly all churches can benefit from</a:t>
            </a:r>
          </a:p>
          <a:p>
            <a:endParaRPr lang="en-GB" sz="2400" dirty="0">
              <a:latin typeface="Lato" panose="020F0502020204030203" pitchFamily="34" charset="0"/>
            </a:endParaRPr>
          </a:p>
          <a:p>
            <a:r>
              <a:rPr lang="en-GB" sz="2400" dirty="0">
                <a:latin typeface="Lato" panose="020F0502020204030203" pitchFamily="34" charset="0"/>
              </a:rPr>
              <a:t>Up to bigger, more complex projects</a:t>
            </a:r>
          </a:p>
        </p:txBody>
      </p:sp>
    </p:spTree>
    <p:extLst>
      <p:ext uri="{BB962C8B-B14F-4D97-AF65-F5344CB8AC3E}">
        <p14:creationId xmlns:p14="http://schemas.microsoft.com/office/powerpoint/2010/main" val="61323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78B74935-060B-7876-83A1-39A8F9AE23AF}"/>
              </a:ext>
            </a:extLst>
          </p:cNvPr>
          <p:cNvPicPr>
            <a:picLocks noChangeAspect="1"/>
          </p:cNvPicPr>
          <p:nvPr/>
        </p:nvPicPr>
        <p:blipFill>
          <a:blip r:embed="rId3"/>
          <a:stretch>
            <a:fillRect/>
          </a:stretch>
        </p:blipFill>
        <p:spPr>
          <a:xfrm>
            <a:off x="1862604" y="976962"/>
            <a:ext cx="8466792" cy="4904076"/>
          </a:xfrm>
          <a:prstGeom prst="rect">
            <a:avLst/>
          </a:prstGeom>
        </p:spPr>
      </p:pic>
    </p:spTree>
    <p:extLst>
      <p:ext uri="{BB962C8B-B14F-4D97-AF65-F5344CB8AC3E}">
        <p14:creationId xmlns:p14="http://schemas.microsoft.com/office/powerpoint/2010/main" val="111301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D97676FE-C312-11F7-BBB1-DA3478E01F1E}"/>
              </a:ext>
            </a:extLst>
          </p:cNvPr>
          <p:cNvPicPr>
            <a:picLocks noChangeAspect="1"/>
          </p:cNvPicPr>
          <p:nvPr/>
        </p:nvPicPr>
        <p:blipFill rotWithShape="1">
          <a:blip r:embed="rId3"/>
          <a:srcRect b="1301"/>
          <a:stretch/>
        </p:blipFill>
        <p:spPr>
          <a:xfrm>
            <a:off x="1694363" y="926263"/>
            <a:ext cx="8803271" cy="5005473"/>
          </a:xfrm>
          <a:prstGeom prst="rect">
            <a:avLst/>
          </a:prstGeom>
        </p:spPr>
      </p:pic>
    </p:spTree>
    <p:extLst>
      <p:ext uri="{BB962C8B-B14F-4D97-AF65-F5344CB8AC3E}">
        <p14:creationId xmlns:p14="http://schemas.microsoft.com/office/powerpoint/2010/main" val="220573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7436524-F128-E9A9-2309-C1EBFD281C58}"/>
              </a:ext>
            </a:extLst>
          </p:cNvPr>
          <p:cNvPicPr>
            <a:picLocks noChangeAspect="1"/>
          </p:cNvPicPr>
          <p:nvPr/>
        </p:nvPicPr>
        <p:blipFill>
          <a:blip r:embed="rId3"/>
          <a:stretch>
            <a:fillRect/>
          </a:stretch>
        </p:blipFill>
        <p:spPr>
          <a:xfrm>
            <a:off x="1672637" y="781150"/>
            <a:ext cx="8846726" cy="5295699"/>
          </a:xfrm>
          <a:prstGeom prst="rect">
            <a:avLst/>
          </a:prstGeom>
        </p:spPr>
      </p:pic>
    </p:spTree>
    <p:extLst>
      <p:ext uri="{BB962C8B-B14F-4D97-AF65-F5344CB8AC3E}">
        <p14:creationId xmlns:p14="http://schemas.microsoft.com/office/powerpoint/2010/main" val="143021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A373DB86-E8A5-7147-1077-5A4ED2AAD9C7}"/>
              </a:ext>
            </a:extLst>
          </p:cNvPr>
          <p:cNvPicPr>
            <a:picLocks noChangeAspect="1"/>
          </p:cNvPicPr>
          <p:nvPr/>
        </p:nvPicPr>
        <p:blipFill rotWithShape="1">
          <a:blip r:embed="rId3"/>
          <a:srcRect t="7878" b="5903"/>
          <a:stretch/>
        </p:blipFill>
        <p:spPr>
          <a:xfrm>
            <a:off x="3870120" y="974991"/>
            <a:ext cx="4451760" cy="4908017"/>
          </a:xfrm>
          <a:prstGeom prst="rect">
            <a:avLst/>
          </a:prstGeom>
        </p:spPr>
      </p:pic>
    </p:spTree>
    <p:extLst>
      <p:ext uri="{BB962C8B-B14F-4D97-AF65-F5344CB8AC3E}">
        <p14:creationId xmlns:p14="http://schemas.microsoft.com/office/powerpoint/2010/main" val="59728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D173748-4C59-8FEF-664D-CA7F00E5124A}"/>
              </a:ext>
            </a:extLst>
          </p:cNvPr>
          <p:cNvPicPr>
            <a:picLocks noChangeAspect="1"/>
          </p:cNvPicPr>
          <p:nvPr/>
        </p:nvPicPr>
        <p:blipFill>
          <a:blip r:embed="rId3"/>
          <a:stretch>
            <a:fillRect/>
          </a:stretch>
        </p:blipFill>
        <p:spPr>
          <a:xfrm>
            <a:off x="1590782" y="798377"/>
            <a:ext cx="9010436" cy="5261245"/>
          </a:xfrm>
          <a:prstGeom prst="rect">
            <a:avLst/>
          </a:prstGeom>
        </p:spPr>
      </p:pic>
    </p:spTree>
    <p:extLst>
      <p:ext uri="{BB962C8B-B14F-4D97-AF65-F5344CB8AC3E}">
        <p14:creationId xmlns:p14="http://schemas.microsoft.com/office/powerpoint/2010/main" val="338824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F32E991-910B-20FA-6FED-AA2B9F87213E}"/>
              </a:ext>
            </a:extLst>
          </p:cNvPr>
          <p:cNvPicPr>
            <a:picLocks noChangeAspect="1"/>
          </p:cNvPicPr>
          <p:nvPr/>
        </p:nvPicPr>
        <p:blipFill>
          <a:blip r:embed="rId3"/>
          <a:stretch>
            <a:fillRect/>
          </a:stretch>
        </p:blipFill>
        <p:spPr>
          <a:xfrm>
            <a:off x="1773861" y="933657"/>
            <a:ext cx="8644276" cy="4990686"/>
          </a:xfrm>
          <a:prstGeom prst="rect">
            <a:avLst/>
          </a:prstGeom>
        </p:spPr>
      </p:pic>
    </p:spTree>
    <p:extLst>
      <p:ext uri="{BB962C8B-B14F-4D97-AF65-F5344CB8AC3E}">
        <p14:creationId xmlns:p14="http://schemas.microsoft.com/office/powerpoint/2010/main" val="275966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Practical Path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1D89B7CC-7E84-0789-E077-087A395D472E}"/>
              </a:ext>
            </a:extLst>
          </p:cNvPr>
          <p:cNvSpPr txBox="1"/>
          <p:nvPr/>
        </p:nvSpPr>
        <p:spPr>
          <a:xfrm>
            <a:off x="4363655" y="1078297"/>
            <a:ext cx="2877711" cy="646331"/>
          </a:xfrm>
          <a:prstGeom prst="rect">
            <a:avLst/>
          </a:prstGeom>
          <a:noFill/>
        </p:spPr>
        <p:txBody>
          <a:bodyPr wrap="none" rtlCol="0">
            <a:spAutoFit/>
          </a:bodyPr>
          <a:lstStyle/>
          <a:p>
            <a:r>
              <a:rPr lang="en-GB" sz="3600" dirty="0"/>
              <a:t>Further Links</a:t>
            </a:r>
          </a:p>
        </p:txBody>
      </p:sp>
      <p:sp>
        <p:nvSpPr>
          <p:cNvPr id="4" name="TextBox 3">
            <a:extLst>
              <a:ext uri="{FF2B5EF4-FFF2-40B4-BE49-F238E27FC236}">
                <a16:creationId xmlns:a16="http://schemas.microsoft.com/office/drawing/2014/main" id="{4D93CA4A-7D77-77DE-DE59-0FCC9F39FB75}"/>
              </a:ext>
            </a:extLst>
          </p:cNvPr>
          <p:cNvSpPr txBox="1"/>
          <p:nvPr/>
        </p:nvSpPr>
        <p:spPr>
          <a:xfrm>
            <a:off x="296017" y="2095018"/>
            <a:ext cx="11708655" cy="3216265"/>
          </a:xfrm>
          <a:prstGeom prst="rect">
            <a:avLst/>
          </a:prstGeom>
          <a:noFill/>
        </p:spPr>
        <p:txBody>
          <a:bodyPr wrap="square" rtlCol="0">
            <a:spAutoFit/>
          </a:bodyPr>
          <a:lstStyle/>
          <a:p>
            <a:pPr marL="285750" indent="-285750">
              <a:buFont typeface="Arial" panose="020B0604020202020204" pitchFamily="34" charset="0"/>
              <a:buChar char="•"/>
            </a:pPr>
            <a:r>
              <a:rPr lang="en-US" dirty="0"/>
              <a:t>Online Parish Returns Tool to complete Energy Footprint Tool </a:t>
            </a:r>
          </a:p>
          <a:p>
            <a:r>
              <a:rPr lang="en-US" dirty="0"/>
              <a:t>     - </a:t>
            </a:r>
            <a:r>
              <a:rPr lang="en-US" dirty="0">
                <a:hlinkClick r:id="rId3"/>
              </a:rPr>
              <a:t>https://parishreturns.churchofengland.org/login</a:t>
            </a:r>
            <a:endParaRPr lang="en-US" dirty="0"/>
          </a:p>
          <a:p>
            <a:pPr marL="285750" indent="-285750">
              <a:buFont typeface="Arial" panose="020B0604020202020204" pitchFamily="34" charset="0"/>
              <a:buChar char="•"/>
            </a:pPr>
            <a:r>
              <a:rPr lang="en-GB" dirty="0"/>
              <a:t>CofE Net Zero Carbon church webpage </a:t>
            </a:r>
          </a:p>
          <a:p>
            <a:r>
              <a:rPr lang="en-GB" dirty="0"/>
              <a:t>     - </a:t>
            </a:r>
            <a:r>
              <a:rPr lang="en-GB" dirty="0">
                <a:hlinkClick r:id="rId4"/>
              </a:rPr>
              <a:t>https://www.churchofengland.org/resources/churchcare/net-zero-carbon-church</a:t>
            </a:r>
            <a:endParaRPr lang="en-GB" dirty="0"/>
          </a:p>
          <a:p>
            <a:pPr marL="285750" indent="-285750">
              <a:buFont typeface="Arial" panose="020B0604020202020204" pitchFamily="34" charset="0"/>
              <a:buChar char="•"/>
            </a:pPr>
            <a:r>
              <a:rPr lang="en-US" dirty="0"/>
              <a:t>Practical suggestions to help parishes save energy and money </a:t>
            </a:r>
          </a:p>
          <a:p>
            <a:r>
              <a:rPr lang="en-US" sz="1100" dirty="0"/>
              <a:t>     - </a:t>
            </a:r>
            <a:r>
              <a:rPr lang="en-US" sz="1100" dirty="0">
                <a:hlinkClick r:id="rId5"/>
              </a:rPr>
              <a:t>https://www.churchofengland.org/sites/default/files/2022-11/PO0518%20COFE%20PRACTICAL%20SUGGESTIONS%20DOCUMENT%20%28INTERACTIVE%29%20V2%202.pdf</a:t>
            </a:r>
            <a:endParaRPr lang="en-US" sz="1100" dirty="0"/>
          </a:p>
          <a:p>
            <a:pPr marL="285750" indent="-285750">
              <a:buFont typeface="Arial" panose="020B0604020202020204" pitchFamily="34" charset="0"/>
              <a:buChar char="•"/>
            </a:pPr>
            <a:r>
              <a:rPr lang="en-US" dirty="0"/>
              <a:t>Green Energy Companies and the Energy Footprint Tool </a:t>
            </a:r>
          </a:p>
          <a:p>
            <a:r>
              <a:rPr lang="en-US" dirty="0"/>
              <a:t>    - </a:t>
            </a:r>
            <a:r>
              <a:rPr lang="en-US" sz="1200" dirty="0">
                <a:hlinkClick r:id="rId6"/>
              </a:rPr>
              <a:t>https://www.churchofengland.org/sites/default/files/2023-01/Green%20Energy%20Companies%20and%20the%20Energy%20Footprint%20Tool%20Jan%202023.pdf</a:t>
            </a:r>
            <a:endParaRPr lang="en-US" sz="1200" dirty="0"/>
          </a:p>
          <a:p>
            <a:pPr marL="285750" indent="-285750">
              <a:buFont typeface="Arial" panose="020B0604020202020204" pitchFamily="34" charset="0"/>
              <a:buChar char="•"/>
            </a:pPr>
            <a:r>
              <a:rPr lang="en-US" dirty="0"/>
              <a:t>A practical path to “net zero carbon” for our churches </a:t>
            </a:r>
          </a:p>
          <a:p>
            <a:r>
              <a:rPr lang="en-US" sz="1200" dirty="0"/>
              <a:t>       - </a:t>
            </a:r>
            <a:r>
              <a:rPr lang="en-US" sz="1200" dirty="0">
                <a:hlinkClick r:id="rId7"/>
              </a:rPr>
              <a:t>https://www.churchofengland.org/sites/default/files/2021-01/the-practical-path-to-net-zero-carbon-numbered-Jan2020.pdf</a:t>
            </a:r>
            <a:endParaRPr lang="en-US" sz="1200" dirty="0"/>
          </a:p>
          <a:p>
            <a:pPr marL="285750" indent="-285750">
              <a:buFont typeface="Arial" panose="020B0604020202020204" pitchFamily="34" charset="0"/>
              <a:buChar char="•"/>
            </a:pPr>
            <a:r>
              <a:rPr lang="en-US" dirty="0"/>
              <a:t>A practical path to net zero carbon (A checklist for your church) </a:t>
            </a:r>
          </a:p>
          <a:p>
            <a:r>
              <a:rPr lang="en-US" dirty="0"/>
              <a:t>     - </a:t>
            </a:r>
            <a:r>
              <a:rPr lang="en-US" sz="1200" dirty="0">
                <a:hlinkClick r:id="rId8"/>
              </a:rPr>
              <a:t>https://www.churchofengland.org/sites/default/files/2021-01/PP2NZC_SelfGuidedChecklist_print_version.pdf</a:t>
            </a:r>
            <a:endParaRPr lang="en-US" sz="1200" dirty="0"/>
          </a:p>
        </p:txBody>
      </p:sp>
    </p:spTree>
    <p:extLst>
      <p:ext uri="{BB962C8B-B14F-4D97-AF65-F5344CB8AC3E}">
        <p14:creationId xmlns:p14="http://schemas.microsoft.com/office/powerpoint/2010/main" val="133144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7AFBCB-41A1-5541-A1C0-D79760F7272B}"/>
              </a:ext>
            </a:extLst>
          </p:cNvPr>
          <p:cNvPicPr>
            <a:picLocks noChangeAspect="1"/>
          </p:cNvPicPr>
          <p:nvPr/>
        </p:nvPicPr>
        <p:blipFill rotWithShape="1">
          <a:blip r:embed="rId3"/>
          <a:srcRect t="14978" b="8644"/>
          <a:stretch/>
        </p:blipFill>
        <p:spPr>
          <a:xfrm>
            <a:off x="0" y="0"/>
            <a:ext cx="12192000" cy="6858000"/>
          </a:xfrm>
          <a:prstGeom prst="rect">
            <a:avLst/>
          </a:prstGeom>
        </p:spPr>
      </p:pic>
      <p:sp>
        <p:nvSpPr>
          <p:cNvPr id="4" name="Oval 3">
            <a:extLst>
              <a:ext uri="{FF2B5EF4-FFF2-40B4-BE49-F238E27FC236}">
                <a16:creationId xmlns:a16="http://schemas.microsoft.com/office/drawing/2014/main" id="{0C2689A1-B16D-5F48-AF21-FE2368686FB4}"/>
              </a:ext>
            </a:extLst>
          </p:cNvPr>
          <p:cNvSpPr/>
          <p:nvPr/>
        </p:nvSpPr>
        <p:spPr>
          <a:xfrm>
            <a:off x="2937637" y="270640"/>
            <a:ext cx="6316720" cy="6316720"/>
          </a:xfrm>
          <a:prstGeom prst="ellipse">
            <a:avLst/>
          </a:prstGeom>
          <a:solidFill>
            <a:srgbClr val="9699C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10138-F816-5B42-BADF-5A658534ABEA}"/>
              </a:ext>
            </a:extLst>
          </p:cNvPr>
          <p:cNvSpPr>
            <a:spLocks noGrp="1"/>
          </p:cNvSpPr>
          <p:nvPr>
            <p:ph type="ctrTitle"/>
          </p:nvPr>
        </p:nvSpPr>
        <p:spPr>
          <a:xfrm>
            <a:off x="2995445" y="2199289"/>
            <a:ext cx="6201104" cy="2459421"/>
          </a:xfrm>
        </p:spPr>
        <p:txBody>
          <a:bodyPr anchor="ctr" anchorCtr="1">
            <a:normAutofit fontScale="90000"/>
          </a:bodyPr>
          <a:lstStyle/>
          <a:p>
            <a:pPr>
              <a:lnSpc>
                <a:spcPct val="100000"/>
              </a:lnSpc>
              <a:spcBef>
                <a:spcPts val="1800"/>
              </a:spcBef>
              <a:spcAft>
                <a:spcPts val="1800"/>
              </a:spcAft>
            </a:pPr>
            <a:r>
              <a:rPr lang="en-GB" b="1" i="0" dirty="0">
                <a:solidFill>
                  <a:schemeClr val="bg1"/>
                </a:solidFill>
                <a:latin typeface="Lato Black" panose="020F0502020204030203" pitchFamily="34" charset="77"/>
                <a:cs typeface="Arial" panose="020B0604020202020204" pitchFamily="34" charset="0"/>
              </a:rPr>
              <a:t>Thank you</a:t>
            </a:r>
            <a:br>
              <a:rPr lang="en-GB" b="1" i="0" dirty="0">
                <a:solidFill>
                  <a:schemeClr val="bg1"/>
                </a:solidFill>
                <a:latin typeface="Lato Black" panose="020F0502020204030203" pitchFamily="34" charset="77"/>
                <a:cs typeface="Arial" panose="020B0604020202020204" pitchFamily="34" charset="0"/>
              </a:rPr>
            </a:br>
            <a:br>
              <a:rPr lang="en-GB" b="1" i="0" dirty="0">
                <a:solidFill>
                  <a:schemeClr val="bg1"/>
                </a:solidFill>
                <a:latin typeface="Lato Black" panose="020F0502020204030203" pitchFamily="34" charset="77"/>
                <a:cs typeface="Arial" panose="020B0604020202020204" pitchFamily="34" charset="0"/>
              </a:rPr>
            </a:br>
            <a:r>
              <a:rPr lang="en-GB" sz="4000" dirty="0">
                <a:solidFill>
                  <a:schemeClr val="bg1"/>
                </a:solidFill>
                <a:cs typeface="Arial" panose="020B0604020202020204" pitchFamily="34" charset="0"/>
              </a:rPr>
              <a:t>bens@cofebirmingham.com</a:t>
            </a:r>
            <a:br>
              <a:rPr lang="en-GB" dirty="0">
                <a:solidFill>
                  <a:schemeClr val="bg1"/>
                </a:solidFill>
                <a:cs typeface="Arial" panose="020B0604020202020204" pitchFamily="34" charset="0"/>
              </a:rPr>
            </a:br>
            <a:r>
              <a:rPr lang="en-GB" sz="4000" dirty="0">
                <a:solidFill>
                  <a:schemeClr val="bg1"/>
                </a:solidFill>
                <a:cs typeface="Arial" panose="020B0604020202020204" pitchFamily="34" charset="0"/>
              </a:rPr>
              <a:t>07741 146105</a:t>
            </a:r>
            <a:endParaRPr lang="en-US" b="1" i="0" dirty="0">
              <a:solidFill>
                <a:schemeClr val="bg1"/>
              </a:solidFill>
              <a:latin typeface="Lato Black" panose="020F0502020204030203" pitchFamily="34" charset="77"/>
              <a:cs typeface="Arial" panose="020B0604020202020204" pitchFamily="34" charset="0"/>
            </a:endParaRPr>
          </a:p>
        </p:txBody>
      </p:sp>
      <p:pic>
        <p:nvPicPr>
          <p:cNvPr id="11" name="Picture 10" descr="A picture containing drawing&#10;&#10;Description automatically generated">
            <a:extLst>
              <a:ext uri="{FF2B5EF4-FFF2-40B4-BE49-F238E27FC236}">
                <a16:creationId xmlns:a16="http://schemas.microsoft.com/office/drawing/2014/main" id="{24A34026-95ED-1F46-8AA9-5A3FCCE525D8}"/>
              </a:ext>
            </a:extLst>
          </p:cNvPr>
          <p:cNvPicPr>
            <a:picLocks noChangeAspect="1"/>
          </p:cNvPicPr>
          <p:nvPr/>
        </p:nvPicPr>
        <p:blipFill>
          <a:blip r:embed="rId4"/>
          <a:stretch>
            <a:fillRect/>
          </a:stretch>
        </p:blipFill>
        <p:spPr>
          <a:xfrm>
            <a:off x="5364835" y="480330"/>
            <a:ext cx="1462324" cy="483413"/>
          </a:xfrm>
          <a:prstGeom prst="rect">
            <a:avLst/>
          </a:prstGeom>
        </p:spPr>
      </p:pic>
      <p:pic>
        <p:nvPicPr>
          <p:cNvPr id="17" name="Picture 16">
            <a:extLst>
              <a:ext uri="{FF2B5EF4-FFF2-40B4-BE49-F238E27FC236}">
                <a16:creationId xmlns:a16="http://schemas.microsoft.com/office/drawing/2014/main" id="{B410E188-3118-3744-906D-E0B60B0F7DB6}"/>
              </a:ext>
            </a:extLst>
          </p:cNvPr>
          <p:cNvPicPr>
            <a:picLocks noChangeAspect="1"/>
          </p:cNvPicPr>
          <p:nvPr/>
        </p:nvPicPr>
        <p:blipFill>
          <a:blip r:embed="rId5"/>
          <a:srcRect/>
          <a:stretch/>
        </p:blipFill>
        <p:spPr>
          <a:xfrm>
            <a:off x="5485839" y="5751642"/>
            <a:ext cx="1220316" cy="619843"/>
          </a:xfrm>
          <a:prstGeom prst="rect">
            <a:avLst/>
          </a:prstGeom>
        </p:spPr>
      </p:pic>
    </p:spTree>
    <p:extLst>
      <p:ext uri="{BB962C8B-B14F-4D97-AF65-F5344CB8AC3E}">
        <p14:creationId xmlns:p14="http://schemas.microsoft.com/office/powerpoint/2010/main" val="61131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0B24E-7994-AC3A-787A-599A75B83D62}"/>
              </a:ext>
            </a:extLst>
          </p:cNvPr>
          <p:cNvSpPr txBox="1">
            <a:spLocks/>
          </p:cNvSpPr>
          <p:nvPr/>
        </p:nvSpPr>
        <p:spPr>
          <a:xfrm>
            <a:off x="1121821" y="520879"/>
            <a:ext cx="4686400" cy="3383270"/>
          </a:xfrm>
          <a:prstGeom prst="rect">
            <a:avLst/>
          </a:prstGeom>
          <a:solidFill>
            <a:sysClr val="window" lastClr="FFFF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i="0" u="none" strike="noStrike" kern="1200" cap="none" spc="0" normalizeH="0" baseline="0" noProof="0" dirty="0">
                <a:ln>
                  <a:noFill/>
                </a:ln>
                <a:solidFill>
                  <a:srgbClr val="382E73"/>
                </a:solidFill>
                <a:effectLst/>
                <a:uLnTx/>
                <a:uFillTx/>
                <a:latin typeface="Lato" panose="020F0502020204030203" pitchFamily="34" charset="0"/>
              </a:rPr>
              <a:t>Why focus on net zero carbon, when there are so many other pressures?</a:t>
            </a:r>
          </a:p>
        </p:txBody>
      </p:sp>
      <p:pic>
        <p:nvPicPr>
          <p:cNvPr id="4" name="Picture 4">
            <a:extLst>
              <a:ext uri="{FF2B5EF4-FFF2-40B4-BE49-F238E27FC236}">
                <a16:creationId xmlns:a16="http://schemas.microsoft.com/office/drawing/2014/main" id="{60E01767-66D7-1B2F-08E2-1B13793057D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966734" y="80857"/>
            <a:ext cx="2631026" cy="31657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D012D0EE-F0FF-7ECB-084C-59D392CAED1D}"/>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t="-1834"/>
          <a:stretch/>
        </p:blipFill>
        <p:spPr bwMode="auto">
          <a:xfrm>
            <a:off x="8697031" y="80856"/>
            <a:ext cx="2631026" cy="31657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595F7F-F584-EA6A-B63E-73CDFE07F46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806"/>
          <a:stretch/>
        </p:blipFill>
        <p:spPr>
          <a:xfrm>
            <a:off x="3339101" y="3320609"/>
            <a:ext cx="2551932" cy="2710321"/>
          </a:xfrm>
          <a:prstGeom prst="rect">
            <a:avLst/>
          </a:prstGeom>
        </p:spPr>
      </p:pic>
      <p:pic>
        <p:nvPicPr>
          <p:cNvPr id="7" name="Picture 6">
            <a:extLst>
              <a:ext uri="{FF2B5EF4-FFF2-40B4-BE49-F238E27FC236}">
                <a16:creationId xmlns:a16="http://schemas.microsoft.com/office/drawing/2014/main" id="{C5E6CFE2-B685-A0D3-C8E0-BAEE5E4949E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536"/>
          <a:stretch/>
        </p:blipFill>
        <p:spPr>
          <a:xfrm>
            <a:off x="5966734" y="3320608"/>
            <a:ext cx="2631026" cy="2710322"/>
          </a:xfrm>
          <a:prstGeom prst="rect">
            <a:avLst/>
          </a:prstGeom>
        </p:spPr>
      </p:pic>
      <p:pic>
        <p:nvPicPr>
          <p:cNvPr id="8" name="Picture 6" descr="See the source image">
            <a:extLst>
              <a:ext uri="{FF2B5EF4-FFF2-40B4-BE49-F238E27FC236}">
                <a16:creationId xmlns:a16="http://schemas.microsoft.com/office/drawing/2014/main" id="{B897BFD6-E4B2-5F74-3DAF-DE7FD591D9DC}"/>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t="5840" r="3694" b="644"/>
          <a:stretch/>
        </p:blipFill>
        <p:spPr bwMode="auto">
          <a:xfrm>
            <a:off x="8726980" y="3320609"/>
            <a:ext cx="2601078" cy="271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1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545276" y="100429"/>
            <a:ext cx="11101447"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What is in scope for our diocese?</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42A0A867-B549-753D-B31E-5A57D85B4765}"/>
              </a:ext>
            </a:extLst>
          </p:cNvPr>
          <p:cNvSpPr txBox="1"/>
          <p:nvPr/>
        </p:nvSpPr>
        <p:spPr>
          <a:xfrm>
            <a:off x="1381873" y="1503546"/>
            <a:ext cx="6154220" cy="3456844"/>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182 Churches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45 Schools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Cathedral</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150 Clergy Houses</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Diocesan Office</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143F72"/>
                </a:solidFill>
                <a:effectLst/>
                <a:uLnTx/>
                <a:uFillTx/>
                <a:latin typeface="Lato" panose="020F0502020204030203" pitchFamily="34" charset="0"/>
              </a:rPr>
              <a:t>Work-related Travel</a:t>
            </a:r>
            <a:endParaRPr kumimoji="0" lang="en-GB" sz="3200" b="0" i="1" u="none" strike="noStrike" kern="1200" cap="none" spc="0" normalizeH="0" baseline="0" noProof="0" dirty="0">
              <a:ln>
                <a:noFill/>
              </a:ln>
              <a:solidFill>
                <a:srgbClr val="143F72"/>
              </a:solidFill>
              <a:effectLst/>
              <a:uLnTx/>
              <a:uFillTx/>
              <a:latin typeface="Lato" panose="020F0502020204030203" pitchFamily="34" charset="0"/>
            </a:endParaRPr>
          </a:p>
        </p:txBody>
      </p:sp>
      <p:pic>
        <p:nvPicPr>
          <p:cNvPr id="5" name="Picture 4">
            <a:extLst>
              <a:ext uri="{FF2B5EF4-FFF2-40B4-BE49-F238E27FC236}">
                <a16:creationId xmlns:a16="http://schemas.microsoft.com/office/drawing/2014/main" id="{DC4E2825-575E-488D-A58D-E5D0775299D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459694" y="1218122"/>
            <a:ext cx="2016000" cy="1153478"/>
          </a:xfrm>
          <a:prstGeom prst="rect">
            <a:avLst/>
          </a:prstGeom>
        </p:spPr>
      </p:pic>
      <p:pic>
        <p:nvPicPr>
          <p:cNvPr id="6" name="Picture 5">
            <a:extLst>
              <a:ext uri="{FF2B5EF4-FFF2-40B4-BE49-F238E27FC236}">
                <a16:creationId xmlns:a16="http://schemas.microsoft.com/office/drawing/2014/main" id="{2F71B0E8-9CCE-7A0E-F951-2C38950F7A2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450026" y="2464747"/>
            <a:ext cx="2032755" cy="1152000"/>
          </a:xfrm>
          <a:prstGeom prst="rect">
            <a:avLst/>
          </a:prstGeom>
        </p:spPr>
      </p:pic>
      <p:pic>
        <p:nvPicPr>
          <p:cNvPr id="7" name="Picture 6">
            <a:extLst>
              <a:ext uri="{FF2B5EF4-FFF2-40B4-BE49-F238E27FC236}">
                <a16:creationId xmlns:a16="http://schemas.microsoft.com/office/drawing/2014/main" id="{7F232709-59E6-3AF9-7427-F373FDF7DCD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67706" y="3692246"/>
            <a:ext cx="2164626" cy="1152000"/>
          </a:xfrm>
          <a:prstGeom prst="rect">
            <a:avLst/>
          </a:prstGeom>
        </p:spPr>
      </p:pic>
      <p:pic>
        <p:nvPicPr>
          <p:cNvPr id="8" name="Picture 7">
            <a:extLst>
              <a:ext uri="{FF2B5EF4-FFF2-40B4-BE49-F238E27FC236}">
                <a16:creationId xmlns:a16="http://schemas.microsoft.com/office/drawing/2014/main" id="{AA7A59E4-49C8-0907-2229-C331BBA69F7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674331" y="4975596"/>
            <a:ext cx="1584147" cy="1152000"/>
          </a:xfrm>
          <a:prstGeom prst="rect">
            <a:avLst/>
          </a:prstGeom>
        </p:spPr>
      </p:pic>
    </p:spTree>
    <p:extLst>
      <p:ext uri="{BB962C8B-B14F-4D97-AF65-F5344CB8AC3E}">
        <p14:creationId xmlns:p14="http://schemas.microsoft.com/office/powerpoint/2010/main" val="184333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CofE Birmingham sources of emissions</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graphicFrame>
        <p:nvGraphicFramePr>
          <p:cNvPr id="3" name="Chart 2">
            <a:extLst>
              <a:ext uri="{FF2B5EF4-FFF2-40B4-BE49-F238E27FC236}">
                <a16:creationId xmlns:a16="http://schemas.microsoft.com/office/drawing/2014/main" id="{6999A719-C05B-74FF-FB44-47F94BE5B165}"/>
              </a:ext>
            </a:extLst>
          </p:cNvPr>
          <p:cNvGraphicFramePr>
            <a:graphicFrameLocks/>
          </p:cNvGraphicFramePr>
          <p:nvPr>
            <p:extLst>
              <p:ext uri="{D42A27DB-BD31-4B8C-83A1-F6EECF244321}">
                <p14:modId xmlns:p14="http://schemas.microsoft.com/office/powerpoint/2010/main" val="1522609693"/>
              </p:ext>
            </p:extLst>
          </p:nvPr>
        </p:nvGraphicFramePr>
        <p:xfrm>
          <a:off x="1090553" y="1153274"/>
          <a:ext cx="8700719" cy="45514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9F2E92F-F084-3E66-2E5B-86B0FF78E8E7}"/>
              </a:ext>
            </a:extLst>
          </p:cNvPr>
          <p:cNvSpPr txBox="1"/>
          <p:nvPr/>
        </p:nvSpPr>
        <p:spPr>
          <a:xfrm>
            <a:off x="9914780" y="5464148"/>
            <a:ext cx="2373330" cy="369332"/>
          </a:xfrm>
          <a:prstGeom prst="rect">
            <a:avLst/>
          </a:prstGeom>
          <a:noFill/>
        </p:spPr>
        <p:txBody>
          <a:bodyPr wrap="square" rtlCol="0">
            <a:spAutoFit/>
          </a:bodyPr>
          <a:lstStyle/>
          <a:p>
            <a:r>
              <a:rPr lang="en-GB" dirty="0">
                <a:latin typeface="Lato" panose="020F0502020204030203" pitchFamily="34" charset="0"/>
              </a:rPr>
              <a:t>2021 data</a:t>
            </a:r>
          </a:p>
        </p:txBody>
      </p:sp>
      <p:sp>
        <p:nvSpPr>
          <p:cNvPr id="5" name="TextBox 4">
            <a:extLst>
              <a:ext uri="{FF2B5EF4-FFF2-40B4-BE49-F238E27FC236}">
                <a16:creationId xmlns:a16="http://schemas.microsoft.com/office/drawing/2014/main" id="{7B5E5013-5871-C839-BE77-E837F9ACCB60}"/>
              </a:ext>
            </a:extLst>
          </p:cNvPr>
          <p:cNvSpPr txBox="1"/>
          <p:nvPr/>
        </p:nvSpPr>
        <p:spPr>
          <a:xfrm>
            <a:off x="1439874" y="5267504"/>
            <a:ext cx="4416396" cy="400110"/>
          </a:xfrm>
          <a:prstGeom prst="rect">
            <a:avLst/>
          </a:prstGeom>
          <a:noFill/>
        </p:spPr>
        <p:txBody>
          <a:bodyPr wrap="square" rtlCol="0">
            <a:spAutoFit/>
          </a:bodyPr>
          <a:lstStyle/>
          <a:p>
            <a:r>
              <a:rPr lang="en-GB" sz="2000" dirty="0">
                <a:latin typeface="Lato Black" panose="020F0A02020204030203" pitchFamily="34" charset="0"/>
              </a:rPr>
              <a:t>Total 7,500 CO2e tonnes per year</a:t>
            </a:r>
          </a:p>
        </p:txBody>
      </p:sp>
    </p:spTree>
    <p:extLst>
      <p:ext uri="{BB962C8B-B14F-4D97-AF65-F5344CB8AC3E}">
        <p14:creationId xmlns:p14="http://schemas.microsoft.com/office/powerpoint/2010/main" val="192408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CofE Routemap to Net Zero Carbon</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C5D590CB-7C50-3023-8041-3D8E4903E4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10346" y="1090693"/>
            <a:ext cx="8371307" cy="4676614"/>
          </a:xfrm>
          <a:prstGeom prst="rect">
            <a:avLst/>
          </a:prstGeom>
        </p:spPr>
      </p:pic>
    </p:spTree>
    <p:extLst>
      <p:ext uri="{BB962C8B-B14F-4D97-AF65-F5344CB8AC3E}">
        <p14:creationId xmlns:p14="http://schemas.microsoft.com/office/powerpoint/2010/main" val="8588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Energy Footprint Tool</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557773E-1C7D-EE63-A00C-9738DE34720D}"/>
              </a:ext>
            </a:extLst>
          </p:cNvPr>
          <p:cNvSpPr txBox="1"/>
          <p:nvPr/>
        </p:nvSpPr>
        <p:spPr>
          <a:xfrm>
            <a:off x="210143" y="1356285"/>
            <a:ext cx="5487706" cy="4278094"/>
          </a:xfrm>
          <a:prstGeom prst="rect">
            <a:avLst/>
          </a:prstGeom>
          <a:noFill/>
        </p:spPr>
        <p:txBody>
          <a:bodyPr wrap="square" rtlCol="0">
            <a:spAutoFit/>
          </a:bodyPr>
          <a:lstStyle/>
          <a:p>
            <a:r>
              <a:rPr lang="en-GB" sz="3200" b="1" dirty="0">
                <a:latin typeface="Lato" panose="020F0502020204030203" pitchFamily="34" charset="0"/>
              </a:rPr>
              <a:t>What is it?</a:t>
            </a:r>
          </a:p>
          <a:p>
            <a:endParaRPr lang="en-GB" sz="2400" dirty="0">
              <a:latin typeface="Lato" panose="020F0502020204030203" pitchFamily="34" charset="0"/>
            </a:endParaRPr>
          </a:p>
          <a:p>
            <a:r>
              <a:rPr lang="en-GB" sz="2400" dirty="0">
                <a:latin typeface="Lato" panose="020F0502020204030203" pitchFamily="34" charset="0"/>
              </a:rPr>
              <a:t>Allows churches to find out your current ‘carbon footprint’ </a:t>
            </a:r>
          </a:p>
          <a:p>
            <a:endParaRPr lang="en-GB" sz="2400" dirty="0">
              <a:latin typeface="Lato" panose="020F0502020204030203" pitchFamily="34" charset="0"/>
            </a:endParaRPr>
          </a:p>
          <a:p>
            <a:r>
              <a:rPr lang="en-GB" sz="2400" dirty="0">
                <a:latin typeface="Lato" panose="020F0502020204030203" pitchFamily="34" charset="0"/>
              </a:rPr>
              <a:t>Churches enter previous year’s utility bill information</a:t>
            </a:r>
          </a:p>
          <a:p>
            <a:endParaRPr lang="en-GB" sz="2400" dirty="0">
              <a:latin typeface="Lato" panose="020F0502020204030203" pitchFamily="34" charset="0"/>
            </a:endParaRPr>
          </a:p>
          <a:p>
            <a:r>
              <a:rPr lang="en-GB" sz="2400" dirty="0">
                <a:latin typeface="Lato" panose="020F0502020204030203" pitchFamily="34" charset="0"/>
              </a:rPr>
              <a:t>62% of CofE Birmingham churches submitted EFT returns in 2022</a:t>
            </a:r>
          </a:p>
          <a:p>
            <a:endParaRPr lang="en-GB" sz="2400" dirty="0">
              <a:latin typeface="Lato" panose="020F0502020204030203" pitchFamily="34" charset="0"/>
            </a:endParaRPr>
          </a:p>
        </p:txBody>
      </p:sp>
      <p:pic>
        <p:nvPicPr>
          <p:cNvPr id="1026" name="Picture 2" descr="Energy Footprint Tool (EFT) being used on an iPad">
            <a:extLst>
              <a:ext uri="{FF2B5EF4-FFF2-40B4-BE49-F238E27FC236}">
                <a16:creationId xmlns:a16="http://schemas.microsoft.com/office/drawing/2014/main" id="{41793024-C46B-A1BA-073E-765BED383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73" y="1346731"/>
            <a:ext cx="6110584" cy="416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9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Energy Footprint Tool</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557773E-1C7D-EE63-A00C-9738DE34720D}"/>
              </a:ext>
            </a:extLst>
          </p:cNvPr>
          <p:cNvSpPr txBox="1"/>
          <p:nvPr/>
        </p:nvSpPr>
        <p:spPr>
          <a:xfrm>
            <a:off x="242458" y="1289953"/>
            <a:ext cx="5487706" cy="4278094"/>
          </a:xfrm>
          <a:prstGeom prst="rect">
            <a:avLst/>
          </a:prstGeom>
          <a:noFill/>
        </p:spPr>
        <p:txBody>
          <a:bodyPr wrap="square" rtlCol="0">
            <a:spAutoFit/>
          </a:bodyPr>
          <a:lstStyle/>
          <a:p>
            <a:r>
              <a:rPr lang="en-GB" sz="3200" b="1" dirty="0">
                <a:latin typeface="Lato" panose="020F0502020204030203" pitchFamily="34" charset="0"/>
              </a:rPr>
              <a:t>Why use it?</a:t>
            </a:r>
          </a:p>
          <a:p>
            <a:endParaRPr lang="en-GB" sz="2400" dirty="0">
              <a:latin typeface="Lato" panose="020F0502020204030203" pitchFamily="34" charset="0"/>
            </a:endParaRPr>
          </a:p>
          <a:p>
            <a:r>
              <a:rPr lang="en-GB" sz="2400" dirty="0">
                <a:latin typeface="Lato" panose="020F0502020204030203" pitchFamily="34" charset="0"/>
              </a:rPr>
              <a:t>Allows you to understand where you are starting from</a:t>
            </a:r>
          </a:p>
          <a:p>
            <a:endParaRPr lang="en-GB" sz="2400" dirty="0">
              <a:latin typeface="Lato" panose="020F0502020204030203" pitchFamily="34" charset="0"/>
            </a:endParaRPr>
          </a:p>
          <a:p>
            <a:r>
              <a:rPr lang="en-GB" sz="2400" dirty="0">
                <a:latin typeface="Lato" panose="020F0502020204030203" pitchFamily="34" charset="0"/>
              </a:rPr>
              <a:t>Submitting annual returns allow you to see year-on-year progress</a:t>
            </a:r>
          </a:p>
          <a:p>
            <a:endParaRPr lang="en-GB" sz="2400" dirty="0">
              <a:latin typeface="Lato" panose="020F0502020204030203" pitchFamily="34" charset="0"/>
            </a:endParaRPr>
          </a:p>
          <a:p>
            <a:r>
              <a:rPr lang="en-GB" sz="2400" dirty="0">
                <a:latin typeface="Lato" panose="020F0502020204030203" pitchFamily="34" charset="0"/>
              </a:rPr>
              <a:t>Allows diocese and national teams to understand the bigger picture and where extra support is needed</a:t>
            </a:r>
          </a:p>
        </p:txBody>
      </p:sp>
      <p:pic>
        <p:nvPicPr>
          <p:cNvPr id="1026" name="Picture 2" descr="Energy Footprint Tool (EFT) being used on an iPad">
            <a:extLst>
              <a:ext uri="{FF2B5EF4-FFF2-40B4-BE49-F238E27FC236}">
                <a16:creationId xmlns:a16="http://schemas.microsoft.com/office/drawing/2014/main" id="{41793024-C46B-A1BA-073E-765BED383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73" y="1346731"/>
            <a:ext cx="6110584" cy="416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Energy Footprint Tool</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557773E-1C7D-EE63-A00C-9738DE34720D}"/>
              </a:ext>
            </a:extLst>
          </p:cNvPr>
          <p:cNvSpPr txBox="1"/>
          <p:nvPr/>
        </p:nvSpPr>
        <p:spPr>
          <a:xfrm>
            <a:off x="301373" y="1659285"/>
            <a:ext cx="5487706" cy="3539430"/>
          </a:xfrm>
          <a:prstGeom prst="rect">
            <a:avLst/>
          </a:prstGeom>
          <a:noFill/>
        </p:spPr>
        <p:txBody>
          <a:bodyPr wrap="square" rtlCol="0">
            <a:spAutoFit/>
          </a:bodyPr>
          <a:lstStyle/>
          <a:p>
            <a:r>
              <a:rPr lang="en-GB" sz="3200" b="1" dirty="0">
                <a:latin typeface="Lato" panose="020F0502020204030203" pitchFamily="34" charset="0"/>
              </a:rPr>
              <a:t>How to use it?</a:t>
            </a:r>
          </a:p>
          <a:p>
            <a:endParaRPr lang="en-GB" sz="2400" dirty="0">
              <a:latin typeface="Lato" panose="020F0502020204030203" pitchFamily="34" charset="0"/>
            </a:endParaRPr>
          </a:p>
          <a:p>
            <a:r>
              <a:rPr lang="en-GB" sz="2400" dirty="0">
                <a:latin typeface="Lato" panose="020F0502020204030203" pitchFamily="34" charset="0"/>
              </a:rPr>
              <a:t>Access through the CofE Online Parish Returns System</a:t>
            </a:r>
          </a:p>
          <a:p>
            <a:endParaRPr lang="en-GB" sz="2400" dirty="0">
              <a:latin typeface="Lato" panose="020F0502020204030203" pitchFamily="34" charset="0"/>
            </a:endParaRPr>
          </a:p>
          <a:p>
            <a:r>
              <a:rPr lang="en-GB" sz="2400" dirty="0">
                <a:latin typeface="Lato" panose="020F0502020204030203" pitchFamily="34" charset="0"/>
              </a:rPr>
              <a:t>You will need your 2022 electricity and gas/oil bills to hand</a:t>
            </a:r>
          </a:p>
          <a:p>
            <a:endParaRPr lang="en-GB" sz="2400" dirty="0">
              <a:latin typeface="Lato" panose="020F0502020204030203" pitchFamily="34" charset="0"/>
            </a:endParaRPr>
          </a:p>
          <a:p>
            <a:r>
              <a:rPr lang="en-GB" sz="2400" dirty="0">
                <a:latin typeface="Lato" panose="020F0502020204030203" pitchFamily="34" charset="0"/>
              </a:rPr>
              <a:t>Open until end of </a:t>
            </a:r>
            <a:r>
              <a:rPr lang="en-GB" sz="2400" u="sng" dirty="0">
                <a:latin typeface="Lato" panose="020F0502020204030203" pitchFamily="34" charset="0"/>
              </a:rPr>
              <a:t>July 2023</a:t>
            </a:r>
          </a:p>
        </p:txBody>
      </p:sp>
      <p:pic>
        <p:nvPicPr>
          <p:cNvPr id="1026" name="Picture 2" descr="Energy Footprint Tool (EFT) being used on an iPad">
            <a:extLst>
              <a:ext uri="{FF2B5EF4-FFF2-40B4-BE49-F238E27FC236}">
                <a16:creationId xmlns:a16="http://schemas.microsoft.com/office/drawing/2014/main" id="{41793024-C46B-A1BA-073E-765BED383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73" y="1346731"/>
            <a:ext cx="6110584" cy="416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3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86534D-AA02-7B4C-81D8-CFBD166D1E0A}"/>
              </a:ext>
            </a:extLst>
          </p:cNvPr>
          <p:cNvSpPr txBox="1"/>
          <p:nvPr/>
        </p:nvSpPr>
        <p:spPr>
          <a:xfrm>
            <a:off x="1090553" y="192897"/>
            <a:ext cx="10010892" cy="769441"/>
          </a:xfrm>
          <a:prstGeom prst="rect">
            <a:avLst/>
          </a:prstGeom>
          <a:noFill/>
        </p:spPr>
        <p:txBody>
          <a:bodyPr wrap="square" rtlCol="0">
            <a:spAutoFit/>
          </a:bodyPr>
          <a:lstStyle/>
          <a:p>
            <a:pPr algn="ctr"/>
            <a:r>
              <a:rPr lang="en-GB" sz="4400" b="1" dirty="0">
                <a:solidFill>
                  <a:srgbClr val="143F72"/>
                </a:solidFill>
                <a:latin typeface="Lato Black" panose="020F0502020204030203" pitchFamily="34" charset="77"/>
                <a:ea typeface="Tahoma" panose="020B0604030504040204" pitchFamily="34" charset="0"/>
                <a:cs typeface="Tahoma" panose="020B0604030504040204" pitchFamily="34" charset="0"/>
              </a:rPr>
              <a:t>Energy Footprint Tool</a:t>
            </a:r>
            <a:endParaRPr lang="en-US" sz="4400" b="1" dirty="0">
              <a:solidFill>
                <a:srgbClr val="143F72"/>
              </a:solidFill>
              <a:latin typeface="Lato Black" panose="020F0502020204030203" pitchFamily="34" charset="77"/>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6A2C566E-8E3D-3649-30A1-D3047198B6AA}"/>
              </a:ext>
            </a:extLst>
          </p:cNvPr>
          <p:cNvPicPr>
            <a:picLocks noChangeAspect="1"/>
          </p:cNvPicPr>
          <p:nvPr/>
        </p:nvPicPr>
        <p:blipFill>
          <a:blip r:embed="rId3"/>
          <a:stretch>
            <a:fillRect/>
          </a:stretch>
        </p:blipFill>
        <p:spPr>
          <a:xfrm>
            <a:off x="2567879" y="1088400"/>
            <a:ext cx="7056241" cy="5026829"/>
          </a:xfrm>
          <a:prstGeom prst="rect">
            <a:avLst/>
          </a:prstGeom>
        </p:spPr>
      </p:pic>
    </p:spTree>
    <p:extLst>
      <p:ext uri="{BB962C8B-B14F-4D97-AF65-F5344CB8AC3E}">
        <p14:creationId xmlns:p14="http://schemas.microsoft.com/office/powerpoint/2010/main" val="387660928"/>
      </p:ext>
    </p:extLst>
  </p:cSld>
  <p:clrMapOvr>
    <a:masterClrMapping/>
  </p:clrMapOvr>
</p:sld>
</file>

<file path=ppt/theme/theme1.xml><?xml version="1.0" encoding="utf-8"?>
<a:theme xmlns:a="http://schemas.openxmlformats.org/drawingml/2006/main" name="Office Theme">
  <a:themeElements>
    <a:clrScheme name="CofEB">
      <a:dk1>
        <a:srgbClr val="143E71"/>
      </a:dk1>
      <a:lt1>
        <a:srgbClr val="FFFFFF"/>
      </a:lt1>
      <a:dk2>
        <a:srgbClr val="9599CC"/>
      </a:dk2>
      <a:lt2>
        <a:srgbClr val="909CB9"/>
      </a:lt2>
      <a:accent1>
        <a:srgbClr val="5F4896"/>
      </a:accent1>
      <a:accent2>
        <a:srgbClr val="57ABDF"/>
      </a:accent2>
      <a:accent3>
        <a:srgbClr val="FBBA30"/>
      </a:accent3>
      <a:accent4>
        <a:srgbClr val="A2B539"/>
      </a:accent4>
      <a:accent5>
        <a:srgbClr val="EF7B78"/>
      </a:accent5>
      <a:accent6>
        <a:srgbClr val="43A5A6"/>
      </a:accent6>
      <a:hlink>
        <a:srgbClr val="5F489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040 CofEB powerpoint template_2022" id="{C4775F30-FD06-8240-99E5-7C6C2DCF1386}" vid="{3F4E9AD2-D388-9142-B320-484207B06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CofEB powerpoint template_2022 (1)</Template>
  <TotalTime>378</TotalTime>
  <Words>989</Words>
  <Application>Microsoft Office PowerPoint</Application>
  <PresentationFormat>Widescreen</PresentationFormat>
  <Paragraphs>116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Lato</vt:lpstr>
      <vt:lpstr>Lato Black</vt:lpstr>
      <vt:lpstr>Quattrocento Sans</vt:lpstr>
      <vt:lpstr>ReithSans</vt:lpstr>
      <vt:lpstr>Office Theme</vt:lpstr>
      <vt:lpstr>CofE Birmingham &amp; Net Zero Carbon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bens@cofebirmingham.com 07741 146105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with Image</dc:title>
  <dc:creator>Steve Cook</dc:creator>
  <cp:lastModifiedBy>Daniel Wilson</cp:lastModifiedBy>
  <cp:revision>34</cp:revision>
  <dcterms:created xsi:type="dcterms:W3CDTF">2022-09-09T09:01:35Z</dcterms:created>
  <dcterms:modified xsi:type="dcterms:W3CDTF">2023-04-27T11:25:50Z</dcterms:modified>
</cp:coreProperties>
</file>